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7" r:id="rId1"/>
  </p:sldMasterIdLst>
  <p:notesMasterIdLst>
    <p:notesMasterId r:id="rId20"/>
  </p:notesMasterIdLst>
  <p:sldIdLst>
    <p:sldId id="263" r:id="rId2"/>
    <p:sldId id="283" r:id="rId3"/>
    <p:sldId id="281" r:id="rId4"/>
    <p:sldId id="284" r:id="rId5"/>
    <p:sldId id="286" r:id="rId6"/>
    <p:sldId id="285" r:id="rId7"/>
    <p:sldId id="287" r:id="rId8"/>
    <p:sldId id="288" r:id="rId9"/>
    <p:sldId id="290" r:id="rId10"/>
    <p:sldId id="291" r:id="rId11"/>
    <p:sldId id="292" r:id="rId12"/>
    <p:sldId id="294" r:id="rId13"/>
    <p:sldId id="295" r:id="rId14"/>
    <p:sldId id="297" r:id="rId15"/>
    <p:sldId id="296" r:id="rId16"/>
    <p:sldId id="293" r:id="rId17"/>
    <p:sldId id="298" r:id="rId18"/>
    <p:sldId id="282" r:id="rId19"/>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B482"/>
    <a:srgbClr val="8292C0"/>
    <a:srgbClr val="C07672"/>
    <a:srgbClr val="D5DEA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Style foncé 1 - Accentuation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3"/>
    <p:restoredTop sz="94586"/>
  </p:normalViewPr>
  <p:slideViewPr>
    <p:cSldViewPr snapToGrid="0" snapToObjects="1">
      <p:cViewPr>
        <p:scale>
          <a:sx n="98" d="100"/>
          <a:sy n="98" d="100"/>
        </p:scale>
        <p:origin x="-2184" y="-3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25226B-5A35-0C4B-952F-DB0081CDB86B}" type="datetimeFigureOut">
              <a:rPr lang="fr-FR" smtClean="0"/>
              <a:t>08/06/2018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EF7945-2273-F140-919D-501406FD9BE3}" type="slidenum">
              <a:rPr lang="fr-FR" smtClean="0"/>
              <a:t>‹N°›</a:t>
            </a:fld>
            <a:endParaRPr lang="fr-FR"/>
          </a:p>
        </p:txBody>
      </p:sp>
    </p:spTree>
    <p:extLst>
      <p:ext uri="{BB962C8B-B14F-4D97-AF65-F5344CB8AC3E}">
        <p14:creationId xmlns:p14="http://schemas.microsoft.com/office/powerpoint/2010/main" val="9368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fr-FR" smtClean="0"/>
              <a:t>Cliquez et modifiez le titre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33FBF5B6-F53F-354C-919B-E1A6EB5F00FA}" type="datetimeFigureOut">
              <a:rPr lang="fr-FR" smtClean="0"/>
              <a:t>08/06/2018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pPr algn="r" eaLnBrk="1" latinLnBrk="0" hangingPunct="1"/>
            <a:fld id="{8C592886-E571-45D5-8B56-343DC94F8FA6}" type="slidenum">
              <a:rPr kumimoji="0" lang="en-US" smtClean="0"/>
              <a:t>‹N°›</a:t>
            </a:fld>
            <a:endParaRPr kumimoji="0" lang="en-US" dirty="0">
              <a:solidFill>
                <a:schemeClr val="tx2">
                  <a:shade val="90000"/>
                </a:scheme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3FBF5B6-F53F-354C-919B-E1A6EB5F00FA}" type="datetimeFigureOut">
              <a:rPr lang="fr-FR" smtClean="0"/>
              <a:t>08/06/2018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2380D-2E65-F14D-8B85-2B8E99F8DAF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fr-FR" smtClean="0"/>
              <a:t>Cliquez et modifiez le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3FBF5B6-F53F-354C-919B-E1A6EB5F00FA}" type="datetimeFigureOut">
              <a:rPr lang="fr-FR" smtClean="0"/>
              <a:t>08/06/2018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2380D-2E65-F14D-8B85-2B8E99F8DAF2}"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3FBF5B6-F53F-354C-919B-E1A6EB5F00FA}" type="datetimeFigureOut">
              <a:rPr lang="fr-FR" smtClean="0"/>
              <a:t>08/06/2018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2380D-2E65-F14D-8B85-2B8E99F8DAF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fr-FR" smtClean="0"/>
              <a:t>Cliquez et modifiez le titre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33FBF5B6-F53F-354C-919B-E1A6EB5F00FA}" type="datetimeFigureOut">
              <a:rPr lang="fr-FR" smtClean="0"/>
              <a:t>08/06/2018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2380D-2E65-F14D-8B85-2B8E99F8DAF2}"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3FBF5B6-F53F-354C-919B-E1A6EB5F00FA}" type="datetimeFigureOut">
              <a:rPr lang="fr-FR" smtClean="0"/>
              <a:t>08/06/2018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7A2380D-2E65-F14D-8B85-2B8E99F8DAF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Cliquez et modifiez le titre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33FBF5B6-F53F-354C-919B-E1A6EB5F00FA}" type="datetimeFigureOut">
              <a:rPr lang="fr-FR" smtClean="0"/>
              <a:t>08/06/2018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7A2380D-2E65-F14D-8B85-2B8E99F8DAF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Date Placeholder 2"/>
          <p:cNvSpPr>
            <a:spLocks noGrp="1"/>
          </p:cNvSpPr>
          <p:nvPr>
            <p:ph type="dt" sz="half" idx="10"/>
          </p:nvPr>
        </p:nvSpPr>
        <p:spPr/>
        <p:txBody>
          <a:bodyPr/>
          <a:lstStyle/>
          <a:p>
            <a:fld id="{33FBF5B6-F53F-354C-919B-E1A6EB5F00FA}" type="datetimeFigureOut">
              <a:rPr lang="fr-FR" smtClean="0"/>
              <a:t>08/06/2018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7A2380D-2E65-F14D-8B85-2B8E99F8DAF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FBF5B6-F53F-354C-919B-E1A6EB5F00FA}" type="datetimeFigureOut">
              <a:rPr lang="fr-FR" smtClean="0"/>
              <a:t>08/06/2018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7A2380D-2E65-F14D-8B85-2B8E99F8DAF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fr-FR" smtClean="0"/>
              <a:t>Cliquez et modifiez le titre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33FBF5B6-F53F-354C-919B-E1A6EB5F00FA}" type="datetimeFigureOut">
              <a:rPr lang="fr-FR" smtClean="0"/>
              <a:t>08/06/2018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7A2380D-2E65-F14D-8B85-2B8E99F8DAF2}" type="slidenum">
              <a:rPr lang="fr-FR" smtClean="0"/>
              <a:t>‹N°›</a:t>
            </a:fld>
            <a:endParaRPr lang="fr-FR"/>
          </a:p>
        </p:txBody>
      </p:sp>
      <p:sp>
        <p:nvSpPr>
          <p:cNvPr id="9" name="Content Placeholder 8"/>
          <p:cNvSpPr>
            <a:spLocks noGrp="1"/>
          </p:cNvSpPr>
          <p:nvPr>
            <p:ph sz="quarter" idx="13"/>
          </p:nvPr>
        </p:nvSpPr>
        <p:spPr>
          <a:xfrm>
            <a:off x="304800" y="381000"/>
            <a:ext cx="7772400" cy="494284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fr-FR" smtClean="0"/>
              <a:t>Cliquez et modifiez le titre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8" name="Date Placeholder 7"/>
          <p:cNvSpPr>
            <a:spLocks noGrp="1"/>
          </p:cNvSpPr>
          <p:nvPr>
            <p:ph type="dt" sz="half" idx="10"/>
          </p:nvPr>
        </p:nvSpPr>
        <p:spPr/>
        <p:txBody>
          <a:bodyPr/>
          <a:lstStyle/>
          <a:p>
            <a:fld id="{33FBF5B6-F53F-354C-919B-E1A6EB5F00FA}" type="datetimeFigureOut">
              <a:rPr lang="fr-FR" smtClean="0"/>
              <a:t>08/06/2018</a:t>
            </a:fld>
            <a:endParaRPr lang="fr-FR"/>
          </a:p>
        </p:txBody>
      </p:sp>
      <p:sp>
        <p:nvSpPr>
          <p:cNvPr id="9" name="Slide Number Placeholder 8"/>
          <p:cNvSpPr>
            <a:spLocks noGrp="1"/>
          </p:cNvSpPr>
          <p:nvPr>
            <p:ph type="sldNum" sz="quarter" idx="11"/>
          </p:nvPr>
        </p:nvSpPr>
        <p:spPr/>
        <p:txBody>
          <a:bodyPr/>
          <a:lstStyle/>
          <a:p>
            <a:fld id="{47A2380D-2E65-F14D-8B85-2B8E99F8DAF2}" type="slidenum">
              <a:rPr lang="fr-FR" smtClean="0"/>
              <a:t>‹N°›</a:t>
            </a:fld>
            <a:endParaRPr lang="fr-FR"/>
          </a:p>
        </p:txBody>
      </p:sp>
      <p:sp>
        <p:nvSpPr>
          <p:cNvPr id="10" name="Footer Placeholder 9"/>
          <p:cNvSpPr>
            <a:spLocks noGrp="1"/>
          </p:cNvSpPr>
          <p:nvPr>
            <p:ph type="ftr" sz="quarter" idx="12"/>
          </p:nvPr>
        </p:nvSpPr>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fr-FR" smtClean="0"/>
              <a:t>Cliquez et modifiez le titre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47A2380D-2E65-F14D-8B85-2B8E99F8DAF2}" type="slidenum">
              <a:rPr lang="fr-FR" smtClean="0"/>
              <a:t>‹N°›</a:t>
            </a:fld>
            <a:endParaRPr lang="fr-F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fr-F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3FBF5B6-F53F-354C-919B-E1A6EB5F00FA}" type="datetimeFigureOut">
              <a:rPr lang="fr-FR" smtClean="0"/>
              <a:t>08/06/2018</a:t>
            </a:fld>
            <a:endParaRPr lang="fr-FR"/>
          </a:p>
        </p:txBody>
      </p:sp>
    </p:spTree>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mailto:morgane.locker@u-psud.fr" TargetMode="External"/><Relationship Id="rId2" Type="http://schemas.openxmlformats.org/officeDocument/2006/relationships/image" Target="../media/image2.tiff"/><Relationship Id="rId1" Type="http://schemas.openxmlformats.org/officeDocument/2006/relationships/slideLayout" Target="../slideLayouts/slideLayout7.xml"/><Relationship Id="rId6" Type="http://schemas.openxmlformats.org/officeDocument/2006/relationships/hyperlink" Target="mailto:diana.foglizzo@u-psud.fr" TargetMode="External"/><Relationship Id="rId5" Type="http://schemas.openxmlformats.org/officeDocument/2006/relationships/hyperlink" Target="mailto:romuald.drot@u-psud.fr" TargetMode="External"/><Relationship Id="rId4" Type="http://schemas.openxmlformats.org/officeDocument/2006/relationships/hyperlink" Target="mailto:eleonore.douarche@u-psud.f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tiff"/><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4829" y="1410381"/>
            <a:ext cx="8011545" cy="2308324"/>
          </a:xfrm>
          <a:prstGeom prst="rect">
            <a:avLst/>
          </a:prstGeom>
          <a:noFill/>
        </p:spPr>
        <p:txBody>
          <a:bodyPr wrap="square" rtlCol="0">
            <a:spAutoFit/>
          </a:bodyPr>
          <a:lstStyle/>
          <a:p>
            <a:pPr algn="ctr">
              <a:lnSpc>
                <a:spcPct val="150000"/>
              </a:lnSpc>
            </a:pPr>
            <a:r>
              <a:rPr lang="fr-FR" sz="3200" b="1" dirty="0" smtClean="0"/>
              <a:t>Session 5 (atelier</a:t>
            </a:r>
            <a:r>
              <a:rPr lang="fr-FR" sz="3200" b="1" dirty="0"/>
              <a:t>) : </a:t>
            </a:r>
            <a:endParaRPr lang="fr-FR" sz="3200" b="1" dirty="0" smtClean="0"/>
          </a:p>
          <a:p>
            <a:pPr algn="ctr">
              <a:lnSpc>
                <a:spcPct val="150000"/>
              </a:lnSpc>
            </a:pPr>
            <a:r>
              <a:rPr lang="fr-FR" sz="3200" b="1" dirty="0" smtClean="0"/>
              <a:t>« </a:t>
            </a:r>
            <a:r>
              <a:rPr lang="fr-FR" sz="3200" b="1" dirty="0"/>
              <a:t>Formuler les objectifs </a:t>
            </a:r>
            <a:r>
              <a:rPr lang="fr-FR" sz="3200" b="1" dirty="0" smtClean="0"/>
              <a:t>d’apprentissage d’un </a:t>
            </a:r>
            <a:r>
              <a:rPr lang="fr-FR" sz="3200" b="1" dirty="0"/>
              <a:t>enseignement »</a:t>
            </a:r>
          </a:p>
        </p:txBody>
      </p:sp>
      <p:sp>
        <p:nvSpPr>
          <p:cNvPr id="3" name="ZoneTexte 2"/>
          <p:cNvSpPr txBox="1"/>
          <p:nvPr/>
        </p:nvSpPr>
        <p:spPr>
          <a:xfrm>
            <a:off x="2821946" y="3941984"/>
            <a:ext cx="2394630" cy="492443"/>
          </a:xfrm>
          <a:prstGeom prst="rect">
            <a:avLst/>
          </a:prstGeom>
          <a:noFill/>
        </p:spPr>
        <p:txBody>
          <a:bodyPr wrap="none" rtlCol="0">
            <a:spAutoFit/>
          </a:bodyPr>
          <a:lstStyle/>
          <a:p>
            <a:r>
              <a:rPr lang="fr-FR" sz="2600" dirty="0" smtClean="0"/>
              <a:t>JLU 16 Mai 2018</a:t>
            </a:r>
            <a:endParaRPr lang="fr-FR" sz="2600" dirty="0"/>
          </a:p>
        </p:txBody>
      </p:sp>
      <p:pic>
        <p:nvPicPr>
          <p:cNvPr id="4" name="Image 3"/>
          <p:cNvPicPr>
            <a:picLocks noChangeAspect="1"/>
          </p:cNvPicPr>
          <p:nvPr/>
        </p:nvPicPr>
        <p:blipFill>
          <a:blip r:embed="rId2"/>
          <a:stretch>
            <a:fillRect/>
          </a:stretch>
        </p:blipFill>
        <p:spPr>
          <a:xfrm>
            <a:off x="0" y="5575300"/>
            <a:ext cx="3162300" cy="128270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51163"/>
          </a:xfrm>
          <a:prstGeom prst="rect">
            <a:avLst/>
          </a:prstGeom>
        </p:spPr>
      </p:pic>
      <p:sp>
        <p:nvSpPr>
          <p:cNvPr id="6" name="ZoneTexte 5"/>
          <p:cNvSpPr txBox="1"/>
          <p:nvPr/>
        </p:nvSpPr>
        <p:spPr>
          <a:xfrm>
            <a:off x="5404467" y="5657671"/>
            <a:ext cx="3029740" cy="1200329"/>
          </a:xfrm>
          <a:prstGeom prst="rect">
            <a:avLst/>
          </a:prstGeom>
          <a:noFill/>
        </p:spPr>
        <p:txBody>
          <a:bodyPr wrap="none" rtlCol="0">
            <a:spAutoFit/>
          </a:bodyPr>
          <a:lstStyle/>
          <a:p>
            <a:pPr algn="r"/>
            <a:r>
              <a:rPr lang="fr-FR" dirty="0" smtClean="0">
                <a:solidFill>
                  <a:schemeClr val="accent2">
                    <a:lumMod val="75000"/>
                  </a:schemeClr>
                </a:solidFill>
                <a:hlinkClick r:id="rId4"/>
              </a:rPr>
              <a:t>eleonore.douarche@u-psud.fr</a:t>
            </a:r>
            <a:endParaRPr lang="fr-FR" dirty="0" smtClean="0">
              <a:solidFill>
                <a:schemeClr val="accent2">
                  <a:lumMod val="75000"/>
                </a:schemeClr>
              </a:solidFill>
            </a:endParaRPr>
          </a:p>
          <a:p>
            <a:pPr algn="r"/>
            <a:r>
              <a:rPr lang="fr-FR" dirty="0" smtClean="0">
                <a:solidFill>
                  <a:schemeClr val="accent2">
                    <a:lumMod val="75000"/>
                  </a:schemeClr>
                </a:solidFill>
                <a:hlinkClick r:id="rId5"/>
              </a:rPr>
              <a:t>romuald.drot@u-psud.fr</a:t>
            </a:r>
            <a:endParaRPr lang="fr-FR" dirty="0">
              <a:solidFill>
                <a:schemeClr val="accent2">
                  <a:lumMod val="75000"/>
                </a:schemeClr>
              </a:solidFill>
            </a:endParaRPr>
          </a:p>
          <a:p>
            <a:pPr algn="r"/>
            <a:r>
              <a:rPr lang="fr-FR" dirty="0" smtClean="0">
                <a:solidFill>
                  <a:schemeClr val="accent2">
                    <a:lumMod val="75000"/>
                  </a:schemeClr>
                </a:solidFill>
                <a:hlinkClick r:id="rId6"/>
              </a:rPr>
              <a:t>diana.foglizzo@u-psud.fr</a:t>
            </a:r>
            <a:endParaRPr lang="fr-FR" dirty="0" smtClean="0">
              <a:solidFill>
                <a:schemeClr val="accent2">
                  <a:lumMod val="75000"/>
                </a:schemeClr>
              </a:solidFill>
            </a:endParaRPr>
          </a:p>
          <a:p>
            <a:pPr algn="r"/>
            <a:r>
              <a:rPr lang="fr-FR" dirty="0" smtClean="0">
                <a:solidFill>
                  <a:schemeClr val="accent2">
                    <a:lumMod val="75000"/>
                  </a:schemeClr>
                </a:solidFill>
                <a:hlinkClick r:id="rId7"/>
              </a:rPr>
              <a:t>morgane.locker@u-psud.fr</a:t>
            </a:r>
            <a:endParaRPr lang="fr-FR" dirty="0" smtClean="0">
              <a:solidFill>
                <a:schemeClr val="accent2">
                  <a:lumMod val="75000"/>
                </a:schemeClr>
              </a:solidFill>
            </a:endParaRPr>
          </a:p>
        </p:txBody>
      </p:sp>
    </p:spTree>
    <p:extLst>
      <p:ext uri="{BB962C8B-B14F-4D97-AF65-F5344CB8AC3E}">
        <p14:creationId xmlns:p14="http://schemas.microsoft.com/office/powerpoint/2010/main" val="1982675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3" name="ZoneTexte 2"/>
          <p:cNvSpPr txBox="1"/>
          <p:nvPr/>
        </p:nvSpPr>
        <p:spPr>
          <a:xfrm>
            <a:off x="2836631" y="164220"/>
            <a:ext cx="5305243" cy="830997"/>
          </a:xfrm>
          <a:prstGeom prst="rect">
            <a:avLst/>
          </a:prstGeom>
          <a:noFill/>
        </p:spPr>
        <p:txBody>
          <a:bodyPr wrap="square" rtlCol="0">
            <a:spAutoFit/>
          </a:bodyPr>
          <a:lstStyle/>
          <a:p>
            <a:pPr algn="ctr"/>
            <a:r>
              <a:rPr lang="fr-FR" sz="2400" b="1" dirty="0" smtClean="0"/>
              <a:t>NIVEAUX DE SAVOIR DANS LE DOMAINE COGNITIF </a:t>
            </a:r>
            <a:r>
              <a:rPr lang="mr-IN" sz="2400" b="1" dirty="0" smtClean="0"/>
              <a:t>–</a:t>
            </a:r>
            <a:r>
              <a:rPr lang="fr-FR" sz="2400" b="1" dirty="0" smtClean="0"/>
              <a:t> verbes d’action associés</a:t>
            </a:r>
            <a:endParaRPr lang="fr-FR" sz="2400" dirty="0"/>
          </a:p>
        </p:txBody>
      </p:sp>
      <p:pic>
        <p:nvPicPr>
          <p:cNvPr id="4" name="Image 3"/>
          <p:cNvPicPr>
            <a:picLocks noChangeAspect="1"/>
          </p:cNvPicPr>
          <p:nvPr/>
        </p:nvPicPr>
        <p:blipFill>
          <a:blip r:embed="rId2"/>
          <a:stretch>
            <a:fillRect/>
          </a:stretch>
        </p:blipFill>
        <p:spPr>
          <a:xfrm>
            <a:off x="0" y="0"/>
            <a:ext cx="2772884" cy="1124744"/>
          </a:xfrm>
          <a:prstGeom prst="rect">
            <a:avLst/>
          </a:prstGeom>
        </p:spPr>
      </p:pic>
      <p:graphicFrame>
        <p:nvGraphicFramePr>
          <p:cNvPr id="5" name="Tableau 4"/>
          <p:cNvGraphicFramePr>
            <a:graphicFrameLocks noGrp="1"/>
          </p:cNvGraphicFramePr>
          <p:nvPr>
            <p:extLst>
              <p:ext uri="{D42A27DB-BD31-4B8C-83A1-F6EECF244321}">
                <p14:modId xmlns:p14="http://schemas.microsoft.com/office/powerpoint/2010/main" val="2102887808"/>
              </p:ext>
            </p:extLst>
          </p:nvPr>
        </p:nvGraphicFramePr>
        <p:xfrm>
          <a:off x="0" y="1254271"/>
          <a:ext cx="8450982" cy="5567655"/>
        </p:xfrm>
        <a:graphic>
          <a:graphicData uri="http://schemas.openxmlformats.org/drawingml/2006/table">
            <a:tbl>
              <a:tblPr firstRow="1" bandRow="1">
                <a:tableStyleId>{073A0DAA-6AF3-43AB-8588-CEC1D06C72B9}</a:tableStyleId>
              </a:tblPr>
              <a:tblGrid>
                <a:gridCol w="1337914"/>
                <a:gridCol w="1280160"/>
                <a:gridCol w="1395663"/>
                <a:gridCol w="1434164"/>
                <a:gridCol w="1395663"/>
                <a:gridCol w="1607418"/>
              </a:tblGrid>
              <a:tr h="340335">
                <a:tc>
                  <a:txBody>
                    <a:bodyPr/>
                    <a:lstStyle/>
                    <a:p>
                      <a:r>
                        <a:rPr lang="fr-FR" sz="1600" dirty="0" smtClean="0"/>
                        <a:t>Reconnaître</a:t>
                      </a:r>
                      <a:endParaRPr lang="fr-FR" sz="1600" dirty="0"/>
                    </a:p>
                  </a:txBody>
                  <a:tcPr/>
                </a:tc>
                <a:tc>
                  <a:txBody>
                    <a:bodyPr/>
                    <a:lstStyle/>
                    <a:p>
                      <a:r>
                        <a:rPr lang="fr-FR" sz="1600" dirty="0" smtClean="0"/>
                        <a:t>Comprendre</a:t>
                      </a:r>
                      <a:endParaRPr lang="fr-FR" sz="1600" dirty="0"/>
                    </a:p>
                  </a:txBody>
                  <a:tcPr/>
                </a:tc>
                <a:tc>
                  <a:txBody>
                    <a:bodyPr/>
                    <a:lstStyle/>
                    <a:p>
                      <a:r>
                        <a:rPr lang="fr-FR" sz="1600" dirty="0" smtClean="0"/>
                        <a:t>Appliquer</a:t>
                      </a:r>
                      <a:endParaRPr lang="fr-FR" sz="1600" dirty="0"/>
                    </a:p>
                  </a:txBody>
                  <a:tcPr/>
                </a:tc>
                <a:tc>
                  <a:txBody>
                    <a:bodyPr/>
                    <a:lstStyle/>
                    <a:p>
                      <a:r>
                        <a:rPr lang="fr-FR" sz="1600" dirty="0" smtClean="0"/>
                        <a:t>Analyser</a:t>
                      </a:r>
                      <a:endParaRPr lang="fr-FR"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t>Évaluer</a:t>
                      </a:r>
                    </a:p>
                  </a:txBody>
                  <a:tcPr/>
                </a:tc>
                <a:tc>
                  <a:txBody>
                    <a:bodyPr/>
                    <a:lstStyle/>
                    <a:p>
                      <a:r>
                        <a:rPr lang="fr-FR" sz="1600" dirty="0" smtClean="0"/>
                        <a:t>Créer</a:t>
                      </a:r>
                      <a:endParaRPr lang="fr-FR" sz="1600" dirty="0"/>
                    </a:p>
                  </a:txBody>
                  <a:tcPr/>
                </a:tc>
              </a:tr>
              <a:tr h="1475853">
                <a:tc>
                  <a:txBody>
                    <a:bodyPr/>
                    <a:lstStyle/>
                    <a:p>
                      <a:r>
                        <a:rPr lang="fr-FR" sz="1300" dirty="0" smtClean="0">
                          <a:solidFill>
                            <a:srgbClr val="0070C0"/>
                          </a:solidFill>
                        </a:rPr>
                        <a:t>Capacité à mémoriser et restituer des informations dans des termes voisins de ceux appris.</a:t>
                      </a:r>
                      <a:endParaRPr lang="fr-FR" sz="1300" dirty="0">
                        <a:solidFill>
                          <a:srgbClr val="0070C0"/>
                        </a:solidFill>
                      </a:endParaRPr>
                    </a:p>
                  </a:txBody>
                  <a:tcPr/>
                </a:tc>
                <a:tc>
                  <a:txBody>
                    <a:bodyPr/>
                    <a:lstStyle/>
                    <a:p>
                      <a:pPr marL="0" algn="l" defTabSz="914400" rtl="0" eaLnBrk="1" latinLnBrk="0" hangingPunct="1"/>
                      <a:r>
                        <a:rPr lang="fr-FR" sz="1300" dirty="0" smtClean="0">
                          <a:solidFill>
                            <a:srgbClr val="0070C0"/>
                          </a:solidFill>
                        </a:rPr>
                        <a:t>Capacité à t</a:t>
                      </a:r>
                      <a:r>
                        <a:rPr lang="fr-FR" sz="1300" kern="1200" dirty="0" smtClean="0">
                          <a:solidFill>
                            <a:srgbClr val="0070C0"/>
                          </a:solidFill>
                          <a:latin typeface="+mn-lt"/>
                          <a:ea typeface="+mn-ea"/>
                          <a:cs typeface="+mn-cs"/>
                        </a:rPr>
                        <a:t>raduire et interpréter de l’information en fonction de ce qui a été appris.</a:t>
                      </a:r>
                      <a:endParaRPr lang="fr-FR" sz="1300" kern="1200" dirty="0">
                        <a:solidFill>
                          <a:srgbClr val="0070C0"/>
                        </a:solidFill>
                        <a:latin typeface="+mn-lt"/>
                        <a:ea typeface="+mn-ea"/>
                        <a:cs typeface="+mn-cs"/>
                      </a:endParaRPr>
                    </a:p>
                  </a:txBody>
                  <a:tcPr/>
                </a:tc>
                <a:tc>
                  <a:txBody>
                    <a:bodyPr/>
                    <a:lstStyle/>
                    <a:p>
                      <a:pPr marL="0" algn="l" defTabSz="914400" rtl="0" eaLnBrk="1" latinLnBrk="0" hangingPunct="1"/>
                      <a:r>
                        <a:rPr lang="fr-FR" sz="1300" dirty="0" smtClean="0">
                          <a:solidFill>
                            <a:srgbClr val="0070C0"/>
                          </a:solidFill>
                        </a:rPr>
                        <a:t>Capacité à s</a:t>
                      </a:r>
                      <a:r>
                        <a:rPr lang="fr-FR" sz="1300" kern="1200" dirty="0" smtClean="0">
                          <a:solidFill>
                            <a:srgbClr val="0070C0"/>
                          </a:solidFill>
                          <a:latin typeface="+mn-lt"/>
                          <a:ea typeface="+mn-ea"/>
                          <a:cs typeface="+mn-cs"/>
                        </a:rPr>
                        <a:t>électionner et transférer</a:t>
                      </a:r>
                      <a:r>
                        <a:rPr lang="fr-FR" sz="1300" kern="1200" baseline="0" dirty="0" smtClean="0">
                          <a:solidFill>
                            <a:srgbClr val="0070C0"/>
                          </a:solidFill>
                          <a:latin typeface="+mn-lt"/>
                          <a:ea typeface="+mn-ea"/>
                          <a:cs typeface="+mn-cs"/>
                        </a:rPr>
                        <a:t> des données pour réaliser une tâche ou résoudre un problème.</a:t>
                      </a:r>
                      <a:endParaRPr lang="fr-FR" sz="1300" kern="1200" dirty="0">
                        <a:solidFill>
                          <a:srgbClr val="0070C0"/>
                        </a:solidFill>
                        <a:latin typeface="+mn-lt"/>
                        <a:ea typeface="+mn-ea"/>
                        <a:cs typeface="+mn-cs"/>
                      </a:endParaRPr>
                    </a:p>
                  </a:txBody>
                  <a:tcPr/>
                </a:tc>
                <a:tc>
                  <a:txBody>
                    <a:bodyPr/>
                    <a:lstStyle/>
                    <a:p>
                      <a:pPr marL="0" algn="l" defTabSz="914400" rtl="0" eaLnBrk="1" latinLnBrk="0" hangingPunct="1"/>
                      <a:r>
                        <a:rPr lang="fr-FR" sz="1300" dirty="0" smtClean="0">
                          <a:solidFill>
                            <a:srgbClr val="0070C0"/>
                          </a:solidFill>
                        </a:rPr>
                        <a:t>Capacité à d</a:t>
                      </a:r>
                      <a:r>
                        <a:rPr lang="fr-FR" sz="1300" kern="1200" dirty="0" smtClean="0">
                          <a:solidFill>
                            <a:srgbClr val="0070C0"/>
                          </a:solidFill>
                          <a:latin typeface="+mn-lt"/>
                          <a:ea typeface="+mn-ea"/>
                          <a:cs typeface="+mn-cs"/>
                        </a:rPr>
                        <a:t>istinguer, classer, mettre en relation les faits et la structure d’un énoncé ou d’une question.</a:t>
                      </a:r>
                      <a:endParaRPr lang="fr-FR" sz="1300" kern="1200" dirty="0">
                        <a:solidFill>
                          <a:srgbClr val="0070C0"/>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300" dirty="0" smtClean="0">
                          <a:solidFill>
                            <a:srgbClr val="0070C0"/>
                          </a:solidFill>
                        </a:rPr>
                        <a:t>Capacité à e</a:t>
                      </a:r>
                      <a:r>
                        <a:rPr lang="fr-FR" sz="1300" kern="1200" dirty="0" smtClean="0">
                          <a:solidFill>
                            <a:srgbClr val="0070C0"/>
                          </a:solidFill>
                          <a:latin typeface="+mn-lt"/>
                          <a:ea typeface="+mn-ea"/>
                          <a:cs typeface="+mn-cs"/>
                        </a:rPr>
                        <a:t>stimer,</a:t>
                      </a:r>
                      <a:r>
                        <a:rPr lang="fr-FR" sz="1300" kern="1200" baseline="0" dirty="0" smtClean="0">
                          <a:solidFill>
                            <a:srgbClr val="0070C0"/>
                          </a:solidFill>
                          <a:latin typeface="+mn-lt"/>
                          <a:ea typeface="+mn-ea"/>
                          <a:cs typeface="+mn-cs"/>
                        </a:rPr>
                        <a:t> évaluer ou critiquer en fonction de normes et de critères que l’on se construit.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300" dirty="0" smtClean="0">
                          <a:solidFill>
                            <a:srgbClr val="0070C0"/>
                          </a:solidFill>
                        </a:rPr>
                        <a:t>Capacité à c</a:t>
                      </a:r>
                      <a:r>
                        <a:rPr lang="fr-FR" sz="1300" kern="1200" dirty="0" smtClean="0">
                          <a:solidFill>
                            <a:srgbClr val="0070C0"/>
                          </a:solidFill>
                          <a:latin typeface="+mn-lt"/>
                          <a:ea typeface="+mn-ea"/>
                          <a:cs typeface="+mn-cs"/>
                        </a:rPr>
                        <a:t>oncevoir, conjuguer et intégrer des idées en une proposition, un plan, un produit nouveau.</a:t>
                      </a:r>
                    </a:p>
                    <a:p>
                      <a:pPr marL="0" algn="l" defTabSz="914400" rtl="0" eaLnBrk="1" latinLnBrk="0" hangingPunct="1"/>
                      <a:endParaRPr lang="fr-FR" sz="1300" kern="1200" dirty="0">
                        <a:solidFill>
                          <a:srgbClr val="0070C0"/>
                        </a:solidFill>
                        <a:latin typeface="+mn-lt"/>
                        <a:ea typeface="+mn-ea"/>
                        <a:cs typeface="+mn-cs"/>
                      </a:endParaRPr>
                    </a:p>
                  </a:txBody>
                  <a:tcPr/>
                </a:tc>
              </a:tr>
              <a:tr h="3524125">
                <a:tc>
                  <a:txBody>
                    <a:bodyPr/>
                    <a:lstStyle/>
                    <a:p>
                      <a:r>
                        <a:rPr lang="fr-FR" sz="1500" dirty="0" smtClean="0"/>
                        <a:t>Décrire</a:t>
                      </a:r>
                    </a:p>
                    <a:p>
                      <a:r>
                        <a:rPr lang="fr-FR" sz="1500" dirty="0" smtClean="0"/>
                        <a:t>Définir</a:t>
                      </a:r>
                    </a:p>
                    <a:p>
                      <a:r>
                        <a:rPr lang="fr-FR" sz="1500" dirty="0" smtClean="0"/>
                        <a:t>Distinguer</a:t>
                      </a:r>
                    </a:p>
                    <a:p>
                      <a:r>
                        <a:rPr lang="fr-FR" sz="1500" dirty="0" smtClean="0"/>
                        <a:t>Écrire</a:t>
                      </a:r>
                    </a:p>
                    <a:p>
                      <a:r>
                        <a:rPr lang="fr-FR" sz="1500" dirty="0" smtClean="0"/>
                        <a:t>Énumérer</a:t>
                      </a:r>
                    </a:p>
                    <a:p>
                      <a:r>
                        <a:rPr lang="fr-FR" sz="1500" dirty="0" smtClean="0"/>
                        <a:t>Formuler</a:t>
                      </a:r>
                    </a:p>
                    <a:p>
                      <a:r>
                        <a:rPr lang="fr-FR" sz="1500" dirty="0" smtClean="0"/>
                        <a:t>Identifier</a:t>
                      </a:r>
                    </a:p>
                    <a:p>
                      <a:r>
                        <a:rPr lang="fr-FR" sz="1500" dirty="0" smtClean="0"/>
                        <a:t>Lister</a:t>
                      </a:r>
                    </a:p>
                    <a:p>
                      <a:r>
                        <a:rPr lang="fr-FR" sz="1500" dirty="0" smtClean="0"/>
                        <a:t>Mémoriser</a:t>
                      </a:r>
                    </a:p>
                    <a:p>
                      <a:r>
                        <a:rPr lang="fr-FR" sz="1500" dirty="0" smtClean="0"/>
                        <a:t>Nommer</a:t>
                      </a:r>
                    </a:p>
                    <a:p>
                      <a:r>
                        <a:rPr lang="fr-FR" sz="1500" dirty="0" smtClean="0"/>
                        <a:t>Rappeler</a:t>
                      </a:r>
                    </a:p>
                    <a:p>
                      <a:r>
                        <a:rPr lang="fr-FR" sz="1500" dirty="0" smtClean="0"/>
                        <a:t>Répéter</a:t>
                      </a:r>
                    </a:p>
                    <a:p>
                      <a:r>
                        <a:rPr lang="fr-FR" sz="1500" dirty="0" smtClean="0"/>
                        <a:t>Reproduire</a:t>
                      </a:r>
                    </a:p>
                    <a:p>
                      <a:r>
                        <a:rPr lang="fr-FR" sz="1500" dirty="0" smtClean="0"/>
                        <a:t>Souligner</a:t>
                      </a:r>
                      <a:r>
                        <a:rPr lang="mr-IN" sz="1500" dirty="0" smtClean="0"/>
                        <a:t>…</a:t>
                      </a:r>
                      <a:endParaRPr lang="fr-FR" sz="1500" dirty="0" smtClean="0"/>
                    </a:p>
                  </a:txBody>
                  <a:tcPr/>
                </a:tc>
                <a:tc>
                  <a:txBody>
                    <a:bodyPr/>
                    <a:lstStyle/>
                    <a:p>
                      <a:r>
                        <a:rPr lang="fr-FR" sz="1500" dirty="0" smtClean="0"/>
                        <a:t>Classer</a:t>
                      </a:r>
                    </a:p>
                    <a:p>
                      <a:r>
                        <a:rPr lang="fr-FR" sz="1500" dirty="0" smtClean="0"/>
                        <a:t>Démontrer</a:t>
                      </a:r>
                    </a:p>
                    <a:p>
                      <a:r>
                        <a:rPr lang="fr-FR" sz="1500" dirty="0" smtClean="0"/>
                        <a:t>Préciser</a:t>
                      </a:r>
                    </a:p>
                    <a:p>
                      <a:r>
                        <a:rPr lang="fr-FR" sz="1500" dirty="0" smtClean="0"/>
                        <a:t>Discuter</a:t>
                      </a:r>
                    </a:p>
                    <a:p>
                      <a:r>
                        <a:rPr lang="fr-FR" sz="1500" dirty="0" smtClean="0"/>
                        <a:t>Illustrer</a:t>
                      </a:r>
                    </a:p>
                    <a:p>
                      <a:r>
                        <a:rPr lang="fr-FR" sz="1500" dirty="0" smtClean="0"/>
                        <a:t>Interpréter</a:t>
                      </a:r>
                    </a:p>
                    <a:p>
                      <a:r>
                        <a:rPr lang="fr-FR" sz="1500" dirty="0" smtClean="0"/>
                        <a:t>Observer</a:t>
                      </a:r>
                    </a:p>
                    <a:p>
                      <a:r>
                        <a:rPr lang="fr-FR" sz="1500" dirty="0" smtClean="0"/>
                        <a:t>Reformuler</a:t>
                      </a:r>
                    </a:p>
                    <a:p>
                      <a:pPr marL="0" marR="0" indent="0" algn="l" defTabSz="914400" rtl="0" eaLnBrk="1" fontAlgn="auto" latinLnBrk="0" hangingPunct="1">
                        <a:lnSpc>
                          <a:spcPct val="100000"/>
                        </a:lnSpc>
                        <a:spcBef>
                          <a:spcPts val="0"/>
                        </a:spcBef>
                        <a:spcAft>
                          <a:spcPts val="0"/>
                        </a:spcAft>
                        <a:buClrTx/>
                        <a:buSzTx/>
                        <a:buFontTx/>
                        <a:buNone/>
                        <a:tabLst/>
                        <a:defRPr/>
                      </a:pPr>
                      <a:r>
                        <a:rPr lang="fr-FR" sz="1500" dirty="0" smtClean="0"/>
                        <a:t>Traduire</a:t>
                      </a:r>
                      <a:r>
                        <a:rPr lang="mr-IN" sz="1500" dirty="0" smtClean="0"/>
                        <a:t>…</a:t>
                      </a:r>
                      <a:endParaRPr lang="fr-FR" sz="1500" dirty="0" smtClean="0"/>
                    </a:p>
                    <a:p>
                      <a:endParaRPr lang="fr-FR" sz="1500" dirty="0" smtClean="0"/>
                    </a:p>
                  </a:txBody>
                  <a:tcPr/>
                </a:tc>
                <a:tc>
                  <a:txBody>
                    <a:bodyPr/>
                    <a:lstStyle/>
                    <a:p>
                      <a:r>
                        <a:rPr lang="fr-FR" sz="1500" dirty="0" smtClean="0"/>
                        <a:t>Adapter</a:t>
                      </a:r>
                    </a:p>
                    <a:p>
                      <a:r>
                        <a:rPr lang="fr-FR" sz="1500" dirty="0" smtClean="0"/>
                        <a:t>Appliquer </a:t>
                      </a:r>
                    </a:p>
                    <a:p>
                      <a:r>
                        <a:rPr lang="fr-FR" sz="1500" dirty="0" smtClean="0"/>
                        <a:t>Choisir</a:t>
                      </a:r>
                    </a:p>
                    <a:p>
                      <a:r>
                        <a:rPr lang="fr-FR" sz="1500" dirty="0" smtClean="0"/>
                        <a:t>Construire</a:t>
                      </a:r>
                    </a:p>
                    <a:p>
                      <a:r>
                        <a:rPr lang="fr-FR" sz="1500" dirty="0" smtClean="0"/>
                        <a:t>Développer</a:t>
                      </a:r>
                    </a:p>
                    <a:p>
                      <a:r>
                        <a:rPr lang="fr-FR" sz="1500" dirty="0" smtClean="0"/>
                        <a:t>Employer </a:t>
                      </a:r>
                    </a:p>
                    <a:p>
                      <a:r>
                        <a:rPr lang="fr-FR" sz="1500" dirty="0" smtClean="0"/>
                        <a:t>Exécuter</a:t>
                      </a:r>
                    </a:p>
                    <a:p>
                      <a:r>
                        <a:rPr lang="fr-FR" sz="1500" dirty="0" smtClean="0"/>
                        <a:t>Faire</a:t>
                      </a:r>
                    </a:p>
                    <a:p>
                      <a:r>
                        <a:rPr lang="fr-FR" sz="1500" dirty="0" smtClean="0"/>
                        <a:t>Manipuler</a:t>
                      </a:r>
                    </a:p>
                    <a:p>
                      <a:r>
                        <a:rPr lang="fr-FR" sz="1500" dirty="0" smtClean="0"/>
                        <a:t>Organiser</a:t>
                      </a:r>
                    </a:p>
                    <a:p>
                      <a:r>
                        <a:rPr lang="fr-FR" sz="1500" dirty="0" smtClean="0"/>
                        <a:t>Réaliser</a:t>
                      </a:r>
                    </a:p>
                    <a:p>
                      <a:r>
                        <a:rPr lang="fr-FR" sz="1500" dirty="0" smtClean="0"/>
                        <a:t>Résoudre</a:t>
                      </a:r>
                    </a:p>
                    <a:p>
                      <a:pPr marL="0" marR="0" indent="0" algn="l" defTabSz="914400" rtl="0" eaLnBrk="1" fontAlgn="auto" latinLnBrk="0" hangingPunct="1">
                        <a:lnSpc>
                          <a:spcPct val="100000"/>
                        </a:lnSpc>
                        <a:spcBef>
                          <a:spcPts val="0"/>
                        </a:spcBef>
                        <a:spcAft>
                          <a:spcPts val="0"/>
                        </a:spcAft>
                        <a:buClrTx/>
                        <a:buSzTx/>
                        <a:buFontTx/>
                        <a:buNone/>
                        <a:tabLst/>
                        <a:defRPr/>
                      </a:pPr>
                      <a:r>
                        <a:rPr lang="fr-FR" sz="1500" dirty="0" smtClean="0"/>
                        <a:t>Utiliser</a:t>
                      </a:r>
                      <a:r>
                        <a:rPr lang="mr-IN" sz="1500" dirty="0" smtClean="0"/>
                        <a:t>…</a:t>
                      </a:r>
                      <a:endParaRPr lang="fr-FR" sz="1500" dirty="0" smtClean="0"/>
                    </a:p>
                    <a:p>
                      <a:endParaRPr lang="fr-FR" sz="1500" dirty="0" smtClean="0"/>
                    </a:p>
                  </a:txBody>
                  <a:tcPr/>
                </a:tc>
                <a:tc>
                  <a:txBody>
                    <a:bodyPr/>
                    <a:lstStyle/>
                    <a:p>
                      <a:r>
                        <a:rPr lang="fr-FR" sz="1500" dirty="0" smtClean="0"/>
                        <a:t>Analyser</a:t>
                      </a:r>
                    </a:p>
                    <a:p>
                      <a:r>
                        <a:rPr lang="fr-FR" sz="1500" dirty="0" smtClean="0"/>
                        <a:t>Argumenter</a:t>
                      </a:r>
                    </a:p>
                    <a:p>
                      <a:r>
                        <a:rPr lang="fr-FR" sz="1500" dirty="0" smtClean="0"/>
                        <a:t>Arranger</a:t>
                      </a:r>
                    </a:p>
                    <a:p>
                      <a:r>
                        <a:rPr lang="fr-FR" sz="1500" dirty="0" smtClean="0"/>
                        <a:t>Catégoriser</a:t>
                      </a:r>
                    </a:p>
                    <a:p>
                      <a:r>
                        <a:rPr lang="fr-FR" sz="1500" dirty="0" smtClean="0"/>
                        <a:t>Comparer</a:t>
                      </a:r>
                    </a:p>
                    <a:p>
                      <a:r>
                        <a:rPr lang="fr-FR" sz="1500" dirty="0" smtClean="0"/>
                        <a:t>Déterminer</a:t>
                      </a:r>
                    </a:p>
                    <a:p>
                      <a:r>
                        <a:rPr lang="fr-FR" sz="1500" dirty="0" smtClean="0"/>
                        <a:t>Diagnostiquer</a:t>
                      </a:r>
                    </a:p>
                    <a:p>
                      <a:r>
                        <a:rPr lang="fr-FR" sz="1500" dirty="0" smtClean="0"/>
                        <a:t>Différencier</a:t>
                      </a:r>
                    </a:p>
                    <a:p>
                      <a:r>
                        <a:rPr lang="fr-FR" sz="1500" dirty="0" smtClean="0"/>
                        <a:t>Explorer</a:t>
                      </a:r>
                    </a:p>
                    <a:p>
                      <a:r>
                        <a:rPr lang="fr-FR" sz="1500" dirty="0" smtClean="0"/>
                        <a:t>Intégrer</a:t>
                      </a:r>
                    </a:p>
                    <a:p>
                      <a:r>
                        <a:rPr lang="fr-FR" sz="1500" dirty="0" smtClean="0"/>
                        <a:t>Organiser</a:t>
                      </a:r>
                    </a:p>
                    <a:p>
                      <a:r>
                        <a:rPr lang="fr-FR" sz="1500" dirty="0" smtClean="0"/>
                        <a:t>Rechercher</a:t>
                      </a:r>
                    </a:p>
                    <a:p>
                      <a:pPr marL="0" marR="0" indent="0" algn="l" defTabSz="914400" rtl="0" eaLnBrk="1" fontAlgn="auto" latinLnBrk="0" hangingPunct="1">
                        <a:lnSpc>
                          <a:spcPct val="100000"/>
                        </a:lnSpc>
                        <a:spcBef>
                          <a:spcPts val="0"/>
                        </a:spcBef>
                        <a:spcAft>
                          <a:spcPts val="0"/>
                        </a:spcAft>
                        <a:buClrTx/>
                        <a:buSzTx/>
                        <a:buFontTx/>
                        <a:buNone/>
                        <a:tabLst/>
                        <a:defRPr/>
                      </a:pPr>
                      <a:r>
                        <a:rPr lang="fr-FR" sz="1500" dirty="0" smtClean="0"/>
                        <a:t>Tirer</a:t>
                      </a:r>
                      <a:r>
                        <a:rPr lang="fr-FR" sz="1500" baseline="0" dirty="0" smtClean="0"/>
                        <a:t> une conclusion</a:t>
                      </a:r>
                      <a:r>
                        <a:rPr lang="mr-IN" sz="1500" baseline="0" dirty="0" smtClean="0"/>
                        <a:t>…</a:t>
                      </a:r>
                      <a:endParaRPr lang="fr-FR" sz="1500" dirty="0" smtClean="0"/>
                    </a:p>
                    <a:p>
                      <a:endParaRPr lang="fr-FR" sz="1500"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500" dirty="0" smtClean="0"/>
                        <a:t>Choisir</a:t>
                      </a:r>
                    </a:p>
                    <a:p>
                      <a:r>
                        <a:rPr lang="fr-FR" sz="1500" dirty="0" smtClean="0"/>
                        <a:t>Comparer</a:t>
                      </a:r>
                    </a:p>
                    <a:p>
                      <a:r>
                        <a:rPr lang="fr-FR" sz="1500" dirty="0" smtClean="0"/>
                        <a:t>Contrôler</a:t>
                      </a:r>
                    </a:p>
                    <a:p>
                      <a:r>
                        <a:rPr lang="fr-FR" sz="1500" dirty="0" smtClean="0"/>
                        <a:t>Critiquer</a:t>
                      </a:r>
                    </a:p>
                    <a:p>
                      <a:r>
                        <a:rPr lang="fr-FR" sz="1500" dirty="0" smtClean="0"/>
                        <a:t>Estimer</a:t>
                      </a:r>
                    </a:p>
                    <a:p>
                      <a:r>
                        <a:rPr lang="fr-FR" sz="1500" dirty="0" smtClean="0"/>
                        <a:t>Évaluer</a:t>
                      </a:r>
                    </a:p>
                    <a:p>
                      <a:r>
                        <a:rPr lang="fr-FR" sz="1500" dirty="0" smtClean="0"/>
                        <a:t>Faire des hypothèses</a:t>
                      </a:r>
                    </a:p>
                    <a:p>
                      <a:r>
                        <a:rPr lang="fr-FR" sz="1500" dirty="0" smtClean="0"/>
                        <a:t>Juger (à l’aide de critères)</a:t>
                      </a:r>
                    </a:p>
                    <a:p>
                      <a:r>
                        <a:rPr lang="fr-FR" sz="1500" dirty="0" smtClean="0"/>
                        <a:t>Justifier</a:t>
                      </a:r>
                    </a:p>
                    <a:p>
                      <a:r>
                        <a:rPr lang="fr-FR" sz="1500" dirty="0" smtClean="0"/>
                        <a:t>Normaliser</a:t>
                      </a:r>
                    </a:p>
                    <a:p>
                      <a:r>
                        <a:rPr lang="fr-FR" sz="1500" dirty="0" smtClean="0"/>
                        <a:t>Prédire</a:t>
                      </a:r>
                    </a:p>
                    <a:p>
                      <a:r>
                        <a:rPr lang="fr-FR" sz="1500" dirty="0" smtClean="0"/>
                        <a:t>Sélectionner</a:t>
                      </a:r>
                    </a:p>
                    <a:p>
                      <a:r>
                        <a:rPr lang="fr-FR" sz="1500" dirty="0" smtClean="0"/>
                        <a:t>Tester</a:t>
                      </a:r>
                    </a:p>
                    <a:p>
                      <a:pPr marL="0" marR="0" indent="0" algn="l" defTabSz="914400" rtl="0" eaLnBrk="1" fontAlgn="auto" latinLnBrk="0" hangingPunct="1">
                        <a:lnSpc>
                          <a:spcPct val="100000"/>
                        </a:lnSpc>
                        <a:spcBef>
                          <a:spcPts val="0"/>
                        </a:spcBef>
                        <a:spcAft>
                          <a:spcPts val="0"/>
                        </a:spcAft>
                        <a:buClrTx/>
                        <a:buSzTx/>
                        <a:buFontTx/>
                        <a:buNone/>
                        <a:tabLst/>
                        <a:defRPr/>
                      </a:pPr>
                      <a:r>
                        <a:rPr lang="fr-FR" sz="1500" dirty="0" smtClean="0"/>
                        <a:t>Valider</a:t>
                      </a:r>
                      <a:r>
                        <a:rPr lang="mr-IN" sz="1500" dirty="0" smtClean="0"/>
                        <a:t>…</a:t>
                      </a:r>
                      <a:endParaRPr lang="fr-FR" sz="1500" dirty="0" smtClean="0"/>
                    </a:p>
                  </a:txBody>
                  <a:tcPr/>
                </a:tc>
                <a:tc>
                  <a:txBody>
                    <a:bodyPr/>
                    <a:lstStyle/>
                    <a:p>
                      <a:r>
                        <a:rPr lang="fr-FR" sz="1500" dirty="0" smtClean="0"/>
                        <a:t>Assembler</a:t>
                      </a:r>
                    </a:p>
                    <a:p>
                      <a:r>
                        <a:rPr lang="fr-FR" sz="1500" dirty="0" smtClean="0"/>
                        <a:t>Composer</a:t>
                      </a:r>
                    </a:p>
                    <a:p>
                      <a:r>
                        <a:rPr lang="fr-FR" sz="1500" dirty="0" smtClean="0"/>
                        <a:t>Concevoir</a:t>
                      </a:r>
                    </a:p>
                    <a:p>
                      <a:r>
                        <a:rPr lang="fr-FR" sz="1500" dirty="0" smtClean="0"/>
                        <a:t>Créer</a:t>
                      </a:r>
                    </a:p>
                    <a:p>
                      <a:r>
                        <a:rPr lang="fr-FR" sz="1500" dirty="0" smtClean="0"/>
                        <a:t>Générer</a:t>
                      </a:r>
                    </a:p>
                    <a:p>
                      <a:r>
                        <a:rPr lang="fr-FR" sz="1500" dirty="0" smtClean="0"/>
                        <a:t>Imaginer</a:t>
                      </a:r>
                    </a:p>
                    <a:p>
                      <a:r>
                        <a:rPr lang="fr-FR" sz="1500" dirty="0" smtClean="0"/>
                        <a:t>Inventer</a:t>
                      </a:r>
                    </a:p>
                    <a:p>
                      <a:r>
                        <a:rPr lang="fr-FR" sz="1500" dirty="0" smtClean="0"/>
                        <a:t>Planifier</a:t>
                      </a:r>
                    </a:p>
                    <a:p>
                      <a:r>
                        <a:rPr lang="fr-FR" sz="1500" dirty="0" smtClean="0"/>
                        <a:t>Produire</a:t>
                      </a:r>
                    </a:p>
                    <a:p>
                      <a:pPr marL="0" marR="0" indent="0" algn="l" defTabSz="914400" rtl="0" eaLnBrk="1" fontAlgn="auto" latinLnBrk="0" hangingPunct="1">
                        <a:lnSpc>
                          <a:spcPct val="100000"/>
                        </a:lnSpc>
                        <a:spcBef>
                          <a:spcPts val="0"/>
                        </a:spcBef>
                        <a:spcAft>
                          <a:spcPts val="0"/>
                        </a:spcAft>
                        <a:buClrTx/>
                        <a:buSzTx/>
                        <a:buFontTx/>
                        <a:buNone/>
                        <a:tabLst/>
                        <a:defRPr/>
                      </a:pPr>
                      <a:r>
                        <a:rPr lang="fr-FR" sz="1500" dirty="0" smtClean="0"/>
                        <a:t>Réorganiser</a:t>
                      </a:r>
                      <a:r>
                        <a:rPr lang="mr-IN" sz="1500" dirty="0" smtClean="0"/>
                        <a:t>…</a:t>
                      </a:r>
                      <a:endParaRPr lang="fr-FR" sz="1500" dirty="0" smtClean="0"/>
                    </a:p>
                    <a:p>
                      <a:endParaRPr lang="fr-FR" sz="1500" dirty="0" smtClean="0"/>
                    </a:p>
                    <a:p>
                      <a:endParaRPr lang="fr-FR" sz="1500" dirty="0"/>
                    </a:p>
                  </a:txBody>
                  <a:tcPr/>
                </a:tc>
              </a:tr>
            </a:tbl>
          </a:graphicData>
        </a:graphic>
      </p:graphicFrame>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242551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3" name="ZoneTexte 2"/>
          <p:cNvSpPr txBox="1"/>
          <p:nvPr/>
        </p:nvSpPr>
        <p:spPr>
          <a:xfrm>
            <a:off x="2705668" y="146873"/>
            <a:ext cx="5774453" cy="830997"/>
          </a:xfrm>
          <a:prstGeom prst="rect">
            <a:avLst/>
          </a:prstGeom>
          <a:noFill/>
        </p:spPr>
        <p:txBody>
          <a:bodyPr wrap="square" rtlCol="0">
            <a:spAutoFit/>
          </a:bodyPr>
          <a:lstStyle/>
          <a:p>
            <a:pPr algn="ctr"/>
            <a:r>
              <a:rPr lang="fr-FR" sz="2400" b="1" dirty="0" smtClean="0"/>
              <a:t>CANEVAS DE FORMULATION </a:t>
            </a:r>
            <a:r>
              <a:rPr lang="fr-FR" sz="2400" b="1" smtClean="0"/>
              <a:t>DES OBJECTIFS D’APPRENTISSAGE</a:t>
            </a:r>
            <a:r>
              <a:rPr lang="fr-FR" sz="2400" b="1" dirty="0"/>
              <a:t> </a:t>
            </a:r>
            <a:r>
              <a:rPr lang="fr-FR" sz="2400" b="1" smtClean="0"/>
              <a:t>(DANS </a:t>
            </a:r>
            <a:r>
              <a:rPr lang="fr-FR" sz="2400" b="1" dirty="0" smtClean="0"/>
              <a:t>L’IDÉAL </a:t>
            </a:r>
            <a:r>
              <a:rPr lang="fr-FR" sz="2400" b="1" dirty="0" smtClean="0">
                <a:sym typeface="Wingdings"/>
              </a:rPr>
              <a:t>)</a:t>
            </a:r>
            <a:endParaRPr lang="fr-FR" sz="2400" dirty="0"/>
          </a:p>
        </p:txBody>
      </p:sp>
      <p:pic>
        <p:nvPicPr>
          <p:cNvPr id="4" name="Image 3"/>
          <p:cNvPicPr>
            <a:picLocks noChangeAspect="1"/>
          </p:cNvPicPr>
          <p:nvPr/>
        </p:nvPicPr>
        <p:blipFill>
          <a:blip r:embed="rId2"/>
          <a:stretch>
            <a:fillRect/>
          </a:stretch>
        </p:blipFill>
        <p:spPr>
          <a:xfrm>
            <a:off x="0" y="0"/>
            <a:ext cx="2772884" cy="1124744"/>
          </a:xfrm>
          <a:prstGeom prst="rect">
            <a:avLst/>
          </a:prstGeom>
        </p:spPr>
      </p:pic>
      <p:sp>
        <p:nvSpPr>
          <p:cNvPr id="10" name="Bulle rectangulaire à coins arrondis 9"/>
          <p:cNvSpPr/>
          <p:nvPr/>
        </p:nvSpPr>
        <p:spPr>
          <a:xfrm>
            <a:off x="506399" y="1321465"/>
            <a:ext cx="7467317" cy="928023"/>
          </a:xfrm>
          <a:prstGeom prst="wedgeRoundRectCallout">
            <a:avLst>
              <a:gd name="adj1" fmla="val -4650"/>
              <a:gd name="adj2" fmla="val 72578"/>
              <a:gd name="adj3" fmla="val 16667"/>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solidFill>
                  <a:schemeClr val="tx1"/>
                </a:solidFill>
              </a:rPr>
              <a:t>Un </a:t>
            </a:r>
            <a:r>
              <a:rPr lang="fr-FR" sz="2000" dirty="0">
                <a:solidFill>
                  <a:schemeClr val="tx1"/>
                </a:solidFill>
              </a:rPr>
              <a:t>« contrat » entre l’équipe enseignante et les </a:t>
            </a:r>
            <a:r>
              <a:rPr lang="fr-FR" sz="2000" dirty="0" smtClean="0">
                <a:solidFill>
                  <a:schemeClr val="tx1"/>
                </a:solidFill>
              </a:rPr>
              <a:t>étudiants : </a:t>
            </a:r>
          </a:p>
          <a:p>
            <a:pPr algn="ctr"/>
            <a:r>
              <a:rPr lang="fr-FR" i="1" dirty="0" smtClean="0">
                <a:solidFill>
                  <a:schemeClr val="tx1"/>
                </a:solidFill>
              </a:rPr>
              <a:t>Si vous faîtes correctement ce que l’on vous demande de faire, voilà ce que vous serez capable de faire à l’issue de l’enseignement (et à l’évaluation!).</a:t>
            </a:r>
            <a:endParaRPr lang="fr-FR" i="1" dirty="0">
              <a:solidFill>
                <a:schemeClr val="tx1"/>
              </a:solidFill>
            </a:endParaRPr>
          </a:p>
        </p:txBody>
      </p:sp>
      <p:grpSp>
        <p:nvGrpSpPr>
          <p:cNvPr id="14" name="Grouper 13"/>
          <p:cNvGrpSpPr/>
          <p:nvPr/>
        </p:nvGrpSpPr>
        <p:grpSpPr>
          <a:xfrm>
            <a:off x="0" y="2471261"/>
            <a:ext cx="8480121" cy="4092433"/>
            <a:chOff x="0" y="2471261"/>
            <a:chExt cx="8480121" cy="4092433"/>
          </a:xfrm>
        </p:grpSpPr>
        <p:sp>
          <p:nvSpPr>
            <p:cNvPr id="5" name="ZoneTexte 4"/>
            <p:cNvSpPr txBox="1"/>
            <p:nvPr/>
          </p:nvSpPr>
          <p:spPr>
            <a:xfrm>
              <a:off x="0" y="2471261"/>
              <a:ext cx="8480121" cy="3373359"/>
            </a:xfrm>
            <a:prstGeom prst="rect">
              <a:avLst/>
            </a:prstGeom>
            <a:noFill/>
          </p:spPr>
          <p:txBody>
            <a:bodyPr wrap="square" rtlCol="0">
              <a:spAutoFit/>
            </a:bodyPr>
            <a:lstStyle/>
            <a:p>
              <a:pPr marL="457200" indent="-457200">
                <a:lnSpc>
                  <a:spcPct val="150000"/>
                </a:lnSpc>
                <a:buFont typeface="+mj-lt"/>
                <a:buAutoNum type="arabicPeriod"/>
              </a:pPr>
              <a:r>
                <a:rPr lang="fr-FR" b="1" dirty="0" smtClean="0"/>
                <a:t>SPÉCIFIER LE PUBLIC (sauf si évident)</a:t>
              </a:r>
              <a:endParaRPr lang="fr-FR" b="1" dirty="0"/>
            </a:p>
            <a:p>
              <a:pPr marL="457200" indent="-457200">
                <a:lnSpc>
                  <a:spcPct val="150000"/>
                </a:lnSpc>
                <a:buFont typeface="+mj-lt"/>
                <a:buAutoNum type="arabicPeriod"/>
              </a:pPr>
              <a:r>
                <a:rPr lang="fr-FR" b="1" dirty="0" smtClean="0"/>
                <a:t>SPÉCIFIER LE MOMENT DANS L’APPRENTISSAGE</a:t>
              </a:r>
            </a:p>
            <a:p>
              <a:pPr marL="457200" indent="-457200">
                <a:lnSpc>
                  <a:spcPct val="150000"/>
                </a:lnSpc>
                <a:buFont typeface="+mj-lt"/>
                <a:buAutoNum type="arabicPeriod"/>
              </a:pPr>
              <a:r>
                <a:rPr lang="fr-FR" b="1" dirty="0" smtClean="0"/>
                <a:t>DÉCRIRE LE COMPORTEMENT VISÉ PAR UN VERBE D’ACTION CENTRÉ SUR L’ÉTUDIANT ET SPÉCIFIER/DÉLIMITER LE CONTENU</a:t>
              </a:r>
            </a:p>
            <a:p>
              <a:pPr marL="457200" indent="-457200">
                <a:lnSpc>
                  <a:spcPct val="150000"/>
                </a:lnSpc>
                <a:buFont typeface="+mj-lt"/>
                <a:buAutoNum type="arabicPeriod"/>
              </a:pPr>
              <a:endParaRPr lang="fr-FR" b="1" dirty="0"/>
            </a:p>
            <a:p>
              <a:pPr marL="457200" indent="-457200">
                <a:lnSpc>
                  <a:spcPct val="150000"/>
                </a:lnSpc>
                <a:buFont typeface="+mj-lt"/>
                <a:buAutoNum type="arabicPeriod"/>
              </a:pPr>
              <a:endParaRPr lang="fr-FR" b="1" dirty="0" smtClean="0"/>
            </a:p>
            <a:p>
              <a:pPr marL="457200" indent="-457200">
                <a:lnSpc>
                  <a:spcPct val="150000"/>
                </a:lnSpc>
                <a:buFont typeface="+mj-lt"/>
                <a:buAutoNum type="arabicPeriod"/>
              </a:pPr>
              <a:r>
                <a:rPr lang="fr-FR" b="1" dirty="0" smtClean="0"/>
                <a:t>DÉCRIRE LES ÉVENTUELLES CONDITIONS, SITUATIONS, CONTEXTE</a:t>
              </a:r>
            </a:p>
            <a:p>
              <a:pPr marL="457200" indent="-457200">
                <a:lnSpc>
                  <a:spcPct val="150000"/>
                </a:lnSpc>
                <a:buFont typeface="+mj-lt"/>
                <a:buAutoNum type="arabicPeriod"/>
              </a:pPr>
              <a:r>
                <a:rPr lang="fr-FR" b="1" dirty="0" smtClean="0"/>
                <a:t>INDIQUER LE NIVEAU DE PERFORMANCE ATTENDU</a:t>
              </a:r>
            </a:p>
          </p:txBody>
        </p:sp>
        <p:sp>
          <p:nvSpPr>
            <p:cNvPr id="8" name="Légende encadrée 1 7"/>
            <p:cNvSpPr/>
            <p:nvPr/>
          </p:nvSpPr>
          <p:spPr>
            <a:xfrm>
              <a:off x="2804963" y="4200346"/>
              <a:ext cx="5412065" cy="719528"/>
            </a:xfrm>
            <a:prstGeom prst="borderCallout1">
              <a:avLst>
                <a:gd name="adj1" fmla="val 18750"/>
                <a:gd name="adj2" fmla="val -8333"/>
                <a:gd name="adj3" fmla="val -3767"/>
                <a:gd name="adj4" fmla="val -1409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Éviter les verbes « non observables » : connaître, comprendre, apprendre, savoir, percevoir, maîtriser</a:t>
              </a:r>
              <a:r>
                <a:rPr lang="mr-IN" dirty="0" smtClean="0">
                  <a:solidFill>
                    <a:schemeClr val="tx1"/>
                  </a:solidFill>
                </a:rPr>
                <a:t>…</a:t>
              </a:r>
              <a:endParaRPr lang="fr-FR" dirty="0">
                <a:solidFill>
                  <a:schemeClr val="tx1"/>
                </a:solidFill>
              </a:endParaRPr>
            </a:p>
          </p:txBody>
        </p:sp>
        <p:sp>
          <p:nvSpPr>
            <p:cNvPr id="12" name="Légende encadrée 1 11"/>
            <p:cNvSpPr/>
            <p:nvPr/>
          </p:nvSpPr>
          <p:spPr>
            <a:xfrm>
              <a:off x="2804963" y="5844166"/>
              <a:ext cx="5412065" cy="719528"/>
            </a:xfrm>
            <a:prstGeom prst="borderCallout1">
              <a:avLst>
                <a:gd name="adj1" fmla="val 18750"/>
                <a:gd name="adj2" fmla="val -8333"/>
                <a:gd name="adj3" fmla="val -3767"/>
                <a:gd name="adj4" fmla="val -1409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En réfléchissant au niveau de performance, on est souvent amené à modifier/préciser</a:t>
              </a:r>
              <a:r>
                <a:rPr lang="mr-IN" dirty="0">
                  <a:solidFill>
                    <a:schemeClr val="tx1"/>
                  </a:solidFill>
                </a:rPr>
                <a:t>…</a:t>
              </a:r>
              <a:endParaRPr lang="fr-FR" dirty="0">
                <a:solidFill>
                  <a:schemeClr val="tx1"/>
                </a:solidFill>
              </a:endParaRPr>
            </a:p>
          </p:txBody>
        </p:sp>
      </p:grpSp>
      <p:pic>
        <p:nvPicPr>
          <p:cNvPr id="13" name="Imag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51150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3" name="ZoneTexte 2"/>
          <p:cNvSpPr txBox="1"/>
          <p:nvPr/>
        </p:nvSpPr>
        <p:spPr>
          <a:xfrm>
            <a:off x="2924312" y="146873"/>
            <a:ext cx="5305243" cy="830997"/>
          </a:xfrm>
          <a:prstGeom prst="rect">
            <a:avLst/>
          </a:prstGeom>
          <a:noFill/>
        </p:spPr>
        <p:txBody>
          <a:bodyPr wrap="square" rtlCol="0">
            <a:spAutoFit/>
          </a:bodyPr>
          <a:lstStyle/>
          <a:p>
            <a:pPr algn="ctr"/>
            <a:r>
              <a:rPr lang="fr-FR" sz="2400" b="1" dirty="0" smtClean="0"/>
              <a:t>EXEMPLE 1 - FORMULATION </a:t>
            </a:r>
            <a:r>
              <a:rPr lang="fr-FR" sz="2400" b="1" smtClean="0"/>
              <a:t>DES OBJECTIFS D’APPRENTISSAGE</a:t>
            </a:r>
            <a:endParaRPr lang="fr-FR" sz="2400" b="1" dirty="0" smtClean="0"/>
          </a:p>
        </p:txBody>
      </p:sp>
      <p:pic>
        <p:nvPicPr>
          <p:cNvPr id="4" name="Image 3"/>
          <p:cNvPicPr>
            <a:picLocks noChangeAspect="1"/>
          </p:cNvPicPr>
          <p:nvPr/>
        </p:nvPicPr>
        <p:blipFill>
          <a:blip r:embed="rId2"/>
          <a:stretch>
            <a:fillRect/>
          </a:stretch>
        </p:blipFill>
        <p:spPr>
          <a:xfrm>
            <a:off x="0" y="0"/>
            <a:ext cx="2772884" cy="1124744"/>
          </a:xfrm>
          <a:prstGeom prst="rect">
            <a:avLst/>
          </a:prstGeom>
        </p:spPr>
      </p:pic>
      <p:pic>
        <p:nvPicPr>
          <p:cNvPr id="13" name="Imag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grpSp>
        <p:nvGrpSpPr>
          <p:cNvPr id="12" name="Grouper 11"/>
          <p:cNvGrpSpPr/>
          <p:nvPr/>
        </p:nvGrpSpPr>
        <p:grpSpPr>
          <a:xfrm>
            <a:off x="115394" y="1267325"/>
            <a:ext cx="8203419" cy="5493812"/>
            <a:chOff x="179625" y="1267325"/>
            <a:chExt cx="8203419" cy="5493812"/>
          </a:xfrm>
        </p:grpSpPr>
        <p:grpSp>
          <p:nvGrpSpPr>
            <p:cNvPr id="11" name="Grouper 10"/>
            <p:cNvGrpSpPr/>
            <p:nvPr/>
          </p:nvGrpSpPr>
          <p:grpSpPr>
            <a:xfrm>
              <a:off x="6241138" y="1871920"/>
              <a:ext cx="2141906" cy="3706948"/>
              <a:chOff x="6241138" y="1871920"/>
              <a:chExt cx="2141906" cy="3706948"/>
            </a:xfrm>
          </p:grpSpPr>
          <p:sp>
            <p:nvSpPr>
              <p:cNvPr id="7" name="Bulle rectangulaire à coins arrondis 6"/>
              <p:cNvSpPr/>
              <p:nvPr/>
            </p:nvSpPr>
            <p:spPr>
              <a:xfrm>
                <a:off x="6241138" y="2915011"/>
                <a:ext cx="2141906" cy="577675"/>
              </a:xfrm>
              <a:prstGeom prst="wedgeRoundRectCallout">
                <a:avLst>
                  <a:gd name="adj1" fmla="val -98768"/>
                  <a:gd name="adj2" fmla="val -148515"/>
                  <a:gd name="adj3" fmla="val 1666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solidFill>
                      <a:schemeClr val="bg1"/>
                    </a:solidFill>
                  </a:rPr>
                  <a:t>Action et sa délimitation</a:t>
                </a:r>
                <a:endParaRPr lang="fr-FR" i="1" dirty="0">
                  <a:solidFill>
                    <a:schemeClr val="bg1"/>
                  </a:solidFill>
                </a:endParaRPr>
              </a:p>
            </p:txBody>
          </p:sp>
          <p:sp>
            <p:nvSpPr>
              <p:cNvPr id="8" name="Bulle rectangulaire à coins arrondis 7"/>
              <p:cNvSpPr/>
              <p:nvPr/>
            </p:nvSpPr>
            <p:spPr>
              <a:xfrm>
                <a:off x="6241138" y="5001193"/>
                <a:ext cx="2141906" cy="577675"/>
              </a:xfrm>
              <a:prstGeom prst="wedgeRoundRectCallout">
                <a:avLst>
                  <a:gd name="adj1" fmla="val -100597"/>
                  <a:gd name="adj2" fmla="val -171128"/>
                  <a:gd name="adj3" fmla="val 16667"/>
                </a:avLst>
              </a:prstGeom>
              <a:solidFill>
                <a:srgbClr val="C07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solidFill>
                      <a:schemeClr val="bg1"/>
                    </a:solidFill>
                  </a:rPr>
                  <a:t>Niveau de performance</a:t>
                </a:r>
                <a:endParaRPr lang="fr-FR" i="1" dirty="0">
                  <a:solidFill>
                    <a:schemeClr val="bg1"/>
                  </a:solidFill>
                </a:endParaRPr>
              </a:p>
            </p:txBody>
          </p:sp>
          <p:sp>
            <p:nvSpPr>
              <p:cNvPr id="9" name="Bulle rectangulaire à coins arrondis 8"/>
              <p:cNvSpPr/>
              <p:nvPr/>
            </p:nvSpPr>
            <p:spPr>
              <a:xfrm>
                <a:off x="6241138" y="1871920"/>
                <a:ext cx="2141906" cy="577675"/>
              </a:xfrm>
              <a:prstGeom prst="wedgeRoundRectCallout">
                <a:avLst>
                  <a:gd name="adj1" fmla="val -103037"/>
                  <a:gd name="adj2" fmla="val -91983"/>
                  <a:gd name="adj3" fmla="val 16667"/>
                </a:avLst>
              </a:prstGeom>
              <a:solidFill>
                <a:srgbClr val="ACB4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solidFill>
                      <a:schemeClr val="bg1"/>
                    </a:solidFill>
                  </a:rPr>
                  <a:t>Moment, </a:t>
                </a:r>
              </a:p>
              <a:p>
                <a:pPr algn="ctr"/>
                <a:r>
                  <a:rPr lang="fr-FR" sz="2000" dirty="0">
                    <a:solidFill>
                      <a:schemeClr val="bg1"/>
                    </a:solidFill>
                  </a:rPr>
                  <a:t>p</a:t>
                </a:r>
                <a:r>
                  <a:rPr lang="fr-FR" sz="2000" dirty="0" smtClean="0">
                    <a:solidFill>
                      <a:schemeClr val="bg1"/>
                    </a:solidFill>
                  </a:rPr>
                  <a:t>ublic</a:t>
                </a:r>
                <a:endParaRPr lang="fr-FR" i="1" dirty="0">
                  <a:solidFill>
                    <a:schemeClr val="bg1"/>
                  </a:solidFill>
                </a:endParaRPr>
              </a:p>
            </p:txBody>
          </p:sp>
          <p:sp>
            <p:nvSpPr>
              <p:cNvPr id="10" name="Bulle rectangulaire à coins arrondis 9"/>
              <p:cNvSpPr/>
              <p:nvPr/>
            </p:nvSpPr>
            <p:spPr>
              <a:xfrm>
                <a:off x="6241138" y="3958102"/>
                <a:ext cx="2141906" cy="577675"/>
              </a:xfrm>
              <a:prstGeom prst="wedgeRoundRectCallout">
                <a:avLst>
                  <a:gd name="adj1" fmla="val -102427"/>
                  <a:gd name="adj2" fmla="val -164344"/>
                  <a:gd name="adj3" fmla="val 16667"/>
                </a:avLst>
              </a:prstGeom>
              <a:solidFill>
                <a:srgbClr val="8292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solidFill>
                      <a:schemeClr val="bg1"/>
                    </a:solidFill>
                  </a:rPr>
                  <a:t>Situation, contexte</a:t>
                </a:r>
                <a:endParaRPr lang="fr-FR" i="1" dirty="0">
                  <a:solidFill>
                    <a:schemeClr val="bg1"/>
                  </a:solidFill>
                </a:endParaRPr>
              </a:p>
            </p:txBody>
          </p:sp>
        </p:grpSp>
        <p:sp>
          <p:nvSpPr>
            <p:cNvPr id="6" name="ZoneTexte 5"/>
            <p:cNvSpPr txBox="1"/>
            <p:nvPr/>
          </p:nvSpPr>
          <p:spPr>
            <a:xfrm>
              <a:off x="179625" y="1267325"/>
              <a:ext cx="4914607" cy="5493812"/>
            </a:xfrm>
            <a:prstGeom prst="rect">
              <a:avLst/>
            </a:prstGeom>
            <a:noFill/>
          </p:spPr>
          <p:txBody>
            <a:bodyPr wrap="square" rtlCol="0">
              <a:spAutoFit/>
            </a:bodyPr>
            <a:lstStyle/>
            <a:p>
              <a:pPr algn="just">
                <a:lnSpc>
                  <a:spcPct val="150000"/>
                </a:lnSpc>
              </a:pPr>
              <a:r>
                <a:rPr lang="fr-FR" b="1" dirty="0" smtClean="0">
                  <a:solidFill>
                    <a:srgbClr val="ACB482"/>
                  </a:solidFill>
                </a:rPr>
                <a:t>À la fin des 4 premières semaines </a:t>
              </a:r>
              <a:r>
                <a:rPr lang="fr-FR" dirty="0" smtClean="0"/>
                <a:t>de cours, les </a:t>
              </a:r>
              <a:r>
                <a:rPr lang="fr-FR" b="1" dirty="0" smtClean="0">
                  <a:solidFill>
                    <a:srgbClr val="ACB482"/>
                  </a:solidFill>
                </a:rPr>
                <a:t>étudiants de 1</a:t>
              </a:r>
              <a:r>
                <a:rPr lang="fr-FR" b="1" baseline="30000" dirty="0" smtClean="0">
                  <a:solidFill>
                    <a:srgbClr val="ACB482"/>
                  </a:solidFill>
                </a:rPr>
                <a:t>ère</a:t>
              </a:r>
              <a:r>
                <a:rPr lang="fr-FR" b="1" dirty="0" smtClean="0">
                  <a:solidFill>
                    <a:srgbClr val="ACB482"/>
                  </a:solidFill>
                </a:rPr>
                <a:t> année </a:t>
              </a:r>
              <a:r>
                <a:rPr lang="fr-FR" dirty="0" smtClean="0"/>
                <a:t>seront capables de </a:t>
              </a:r>
              <a:r>
                <a:rPr lang="fr-FR" b="1" dirty="0" smtClean="0">
                  <a:solidFill>
                    <a:schemeClr val="accent2">
                      <a:lumMod val="75000"/>
                    </a:schemeClr>
                  </a:solidFill>
                </a:rPr>
                <a:t>décrire </a:t>
              </a:r>
              <a:r>
                <a:rPr lang="fr-FR" b="1" dirty="0" smtClean="0">
                  <a:solidFill>
                    <a:srgbClr val="C07672"/>
                  </a:solidFill>
                </a:rPr>
                <a:t>de façon précise</a:t>
              </a:r>
              <a:r>
                <a:rPr lang="fr-FR" dirty="0" smtClean="0">
                  <a:solidFill>
                    <a:srgbClr val="C07672"/>
                  </a:solidFill>
                </a:rPr>
                <a:t> </a:t>
              </a:r>
              <a:r>
                <a:rPr lang="fr-FR" dirty="0" smtClean="0"/>
                <a:t>les effets externes qui seront produits par l’exécution d’un </a:t>
              </a:r>
              <a:r>
                <a:rPr lang="fr-FR" b="1" dirty="0" smtClean="0">
                  <a:solidFill>
                    <a:srgbClr val="8292C0"/>
                  </a:solidFill>
                </a:rPr>
                <a:t>programme Java de quelques pages qu’ils n’auront pas vu auparavant</a:t>
              </a:r>
              <a:r>
                <a:rPr lang="fr-FR" dirty="0" smtClean="0"/>
                <a:t>.</a:t>
              </a:r>
            </a:p>
            <a:p>
              <a:pPr algn="just">
                <a:lnSpc>
                  <a:spcPct val="150000"/>
                </a:lnSpc>
              </a:pPr>
              <a:r>
                <a:rPr lang="fr-FR" b="1" dirty="0" smtClean="0">
                  <a:solidFill>
                    <a:srgbClr val="C07672"/>
                  </a:solidFill>
                </a:rPr>
                <a:t>Pour être précise la description devra satisfaire les critères suivants:</a:t>
              </a:r>
            </a:p>
            <a:p>
              <a:pPr marL="285750" indent="-285750" algn="just">
                <a:lnSpc>
                  <a:spcPct val="150000"/>
                </a:lnSpc>
                <a:buFontTx/>
                <a:buChar char="-"/>
              </a:pPr>
              <a:r>
                <a:rPr lang="fr-FR" dirty="0" smtClean="0"/>
                <a:t>Chaque effet produit est décrit en utilisant le vocabulaire approprié.</a:t>
              </a:r>
            </a:p>
            <a:p>
              <a:pPr marL="285750" indent="-285750" algn="just">
                <a:lnSpc>
                  <a:spcPct val="150000"/>
                </a:lnSpc>
                <a:buFontTx/>
                <a:buChar char="-"/>
              </a:pPr>
              <a:r>
                <a:rPr lang="fr-FR" dirty="0" smtClean="0"/>
                <a:t>Aucun effet produit n’est omis.</a:t>
              </a:r>
            </a:p>
            <a:p>
              <a:pPr marL="285750" indent="-285750" algn="just">
                <a:lnSpc>
                  <a:spcPct val="150000"/>
                </a:lnSpc>
                <a:buFontTx/>
                <a:buChar char="-"/>
              </a:pPr>
              <a:r>
                <a:rPr lang="fr-FR" dirty="0" smtClean="0"/>
                <a:t>Toutes les conditions anormales ou d’erreurs sont décrites.</a:t>
              </a:r>
            </a:p>
            <a:p>
              <a:pPr marL="285750" indent="-285750" algn="just">
                <a:lnSpc>
                  <a:spcPct val="150000"/>
                </a:lnSpc>
                <a:buFontTx/>
                <a:buChar char="-"/>
              </a:pPr>
              <a:r>
                <a:rPr lang="mr-IN" dirty="0" smtClean="0"/>
                <a:t>…</a:t>
              </a:r>
              <a:endParaRPr lang="fr-FR" dirty="0" smtClean="0"/>
            </a:p>
          </p:txBody>
        </p:sp>
      </p:grpSp>
    </p:spTree>
    <p:extLst>
      <p:ext uri="{BB962C8B-B14F-4D97-AF65-F5344CB8AC3E}">
        <p14:creationId xmlns:p14="http://schemas.microsoft.com/office/powerpoint/2010/main" val="19432139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42108" y="1474269"/>
            <a:ext cx="5030955" cy="4985908"/>
          </a:xfrm>
          <a:prstGeom prst="rect">
            <a:avLst/>
          </a:prstGeom>
          <a:solidFill>
            <a:schemeClr val="accent3">
              <a:lumMod val="20000"/>
              <a:lumOff val="80000"/>
            </a:schemeClr>
          </a:solidFill>
          <a:ln>
            <a:noFill/>
          </a:ln>
          <a:effectLst>
            <a:outerShdw blurRad="127000" dist="50800" dir="1680000" algn="ctr" rotWithShape="0">
              <a:srgbClr val="000000">
                <a:alpha val="9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pic>
        <p:nvPicPr>
          <p:cNvPr id="4" name="Image 3"/>
          <p:cNvPicPr>
            <a:picLocks noChangeAspect="1"/>
          </p:cNvPicPr>
          <p:nvPr/>
        </p:nvPicPr>
        <p:blipFill>
          <a:blip r:embed="rId2"/>
          <a:stretch>
            <a:fillRect/>
          </a:stretch>
        </p:blipFill>
        <p:spPr>
          <a:xfrm>
            <a:off x="0" y="0"/>
            <a:ext cx="2772884" cy="1124744"/>
          </a:xfrm>
          <a:prstGeom prst="rect">
            <a:avLst/>
          </a:prstGeom>
        </p:spPr>
      </p:pic>
      <p:sp>
        <p:nvSpPr>
          <p:cNvPr id="13" name="ZoneTexte 12"/>
          <p:cNvSpPr txBox="1"/>
          <p:nvPr/>
        </p:nvSpPr>
        <p:spPr>
          <a:xfrm>
            <a:off x="121274" y="1566566"/>
            <a:ext cx="4872623" cy="4801314"/>
          </a:xfrm>
          <a:prstGeom prst="rect">
            <a:avLst/>
          </a:prstGeom>
          <a:noFill/>
        </p:spPr>
        <p:txBody>
          <a:bodyPr wrap="square" rtlCol="0">
            <a:spAutoFit/>
          </a:bodyPr>
          <a:lstStyle/>
          <a:p>
            <a:r>
              <a:rPr lang="fr-FR" b="1" dirty="0">
                <a:solidFill>
                  <a:srgbClr val="C00000"/>
                </a:solidFill>
              </a:rPr>
              <a:t>Compétences :</a:t>
            </a:r>
            <a:r>
              <a:rPr lang="fr-FR" dirty="0">
                <a:solidFill>
                  <a:srgbClr val="C00000"/>
                </a:solidFill>
              </a:rPr>
              <a:t> </a:t>
            </a:r>
            <a:endParaRPr lang="fr-FR" dirty="0" smtClean="0">
              <a:solidFill>
                <a:srgbClr val="C00000"/>
              </a:solidFill>
            </a:endParaRPr>
          </a:p>
          <a:p>
            <a:r>
              <a:rPr lang="fr-FR" b="1" dirty="0" smtClean="0"/>
              <a:t>Développer </a:t>
            </a:r>
            <a:r>
              <a:rPr lang="fr-FR" b="1" dirty="0"/>
              <a:t>une connaissance pluridisciplinaire</a:t>
            </a:r>
            <a:r>
              <a:rPr lang="fr-FR" dirty="0"/>
              <a:t>: </a:t>
            </a:r>
            <a:br>
              <a:rPr lang="fr-FR" dirty="0"/>
            </a:br>
            <a:r>
              <a:rPr lang="fr-FR" dirty="0"/>
              <a:t>-sur la dynamique cellulaire, </a:t>
            </a:r>
            <a:br>
              <a:rPr lang="fr-FR" dirty="0"/>
            </a:br>
            <a:r>
              <a:rPr lang="fr-FR" dirty="0"/>
              <a:t>-sur les processus cellulaires développementaux. </a:t>
            </a:r>
            <a:br>
              <a:rPr lang="fr-FR" dirty="0"/>
            </a:br>
            <a:r>
              <a:rPr lang="fr-FR" b="1" dirty="0"/>
              <a:t>Maîtriser les principales techniques expérimentales et l’analyse de données</a:t>
            </a:r>
            <a:r>
              <a:rPr lang="fr-FR" dirty="0"/>
              <a:t>. </a:t>
            </a:r>
            <a:br>
              <a:rPr lang="fr-FR" dirty="0"/>
            </a:br>
            <a:r>
              <a:rPr lang="fr-FR" dirty="0"/>
              <a:t/>
            </a:r>
            <a:br>
              <a:rPr lang="fr-FR" dirty="0"/>
            </a:br>
            <a:r>
              <a:rPr lang="fr-FR" b="1" dirty="0">
                <a:solidFill>
                  <a:srgbClr val="C00000"/>
                </a:solidFill>
              </a:rPr>
              <a:t>Description :</a:t>
            </a:r>
            <a:r>
              <a:rPr lang="fr-FR" dirty="0">
                <a:solidFill>
                  <a:srgbClr val="C00000"/>
                </a:solidFill>
              </a:rPr>
              <a:t> </a:t>
            </a:r>
            <a:endParaRPr lang="fr-FR" dirty="0" smtClean="0">
              <a:solidFill>
                <a:srgbClr val="C00000"/>
              </a:solidFill>
            </a:endParaRPr>
          </a:p>
          <a:p>
            <a:r>
              <a:rPr lang="fr-FR" b="1" dirty="0" smtClean="0"/>
              <a:t>Cette </a:t>
            </a:r>
            <a:r>
              <a:rPr lang="fr-FR" b="1" dirty="0"/>
              <a:t>unité d’enseignement (UE) pluridisciplinaire vise à former les étudiants dans les disciplines intégratives que sont la biologie cellulaire et la biologie du développement</a:t>
            </a:r>
            <a:r>
              <a:rPr lang="fr-FR" dirty="0"/>
              <a:t>. L’accent est mis sur les aspects cellulaires du développement. Le contenu de l’UE se décline selon trois thèmes: </a:t>
            </a:r>
            <a:br>
              <a:rPr lang="fr-FR" dirty="0"/>
            </a:br>
            <a:r>
              <a:rPr lang="fr-FR" dirty="0"/>
              <a:t>(i) prolifération et lignage cellulaire, </a:t>
            </a:r>
            <a:br>
              <a:rPr lang="fr-FR" dirty="0"/>
            </a:br>
            <a:r>
              <a:rPr lang="fr-FR" dirty="0"/>
              <a:t>(ii) morphogenèse et migration cellulaires</a:t>
            </a:r>
            <a:r>
              <a:rPr lang="fr-FR" dirty="0" smtClean="0"/>
              <a:t>,</a:t>
            </a:r>
            <a:r>
              <a:rPr lang="fr-FR" dirty="0"/>
              <a:t/>
            </a:r>
            <a:br>
              <a:rPr lang="fr-FR" dirty="0"/>
            </a:br>
            <a:r>
              <a:rPr lang="fr-FR" dirty="0"/>
              <a:t>(iii) communication et intégration de signaux. </a:t>
            </a:r>
          </a:p>
        </p:txBody>
      </p:sp>
      <p:sp>
        <p:nvSpPr>
          <p:cNvPr id="16" name="ZoneTexte 15"/>
          <p:cNvSpPr txBox="1"/>
          <p:nvPr/>
        </p:nvSpPr>
        <p:spPr>
          <a:xfrm>
            <a:off x="2924312" y="146873"/>
            <a:ext cx="5305243" cy="830997"/>
          </a:xfrm>
          <a:prstGeom prst="rect">
            <a:avLst/>
          </a:prstGeom>
          <a:noFill/>
        </p:spPr>
        <p:txBody>
          <a:bodyPr wrap="square" rtlCol="0">
            <a:spAutoFit/>
          </a:bodyPr>
          <a:lstStyle/>
          <a:p>
            <a:pPr algn="ctr"/>
            <a:r>
              <a:rPr lang="fr-FR" sz="2400" b="1" dirty="0" smtClean="0"/>
              <a:t>EXEMPLE 2 - FORMULATION DES OBJECTIFS D’APPRENTISSAGE</a:t>
            </a:r>
          </a:p>
        </p:txBody>
      </p:sp>
      <p:sp>
        <p:nvSpPr>
          <p:cNvPr id="14" name="Légende encadrée 1 13"/>
          <p:cNvSpPr/>
          <p:nvPr/>
        </p:nvSpPr>
        <p:spPr>
          <a:xfrm>
            <a:off x="5576933" y="2832944"/>
            <a:ext cx="2818356" cy="2175403"/>
          </a:xfrm>
          <a:prstGeom prst="borderCallout1">
            <a:avLst>
              <a:gd name="adj1" fmla="val 18750"/>
              <a:gd name="adj2" fmla="val -8333"/>
              <a:gd name="adj3" fmla="val 2323"/>
              <a:gd name="adj4" fmla="val -1297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CE QUE NOUS AFFICHONS SOUS ROF : </a:t>
            </a:r>
          </a:p>
          <a:p>
            <a:pPr algn="ctr"/>
            <a:r>
              <a:rPr lang="fr-FR" dirty="0">
                <a:solidFill>
                  <a:schemeClr val="tx1"/>
                </a:solidFill>
              </a:rPr>
              <a:t>T</a:t>
            </a:r>
            <a:r>
              <a:rPr lang="fr-FR" dirty="0" smtClean="0">
                <a:solidFill>
                  <a:schemeClr val="tx1"/>
                </a:solidFill>
              </a:rPr>
              <a:t>rès centré sur le cours de l’enseignant et la description du programme</a:t>
            </a:r>
            <a:r>
              <a:rPr lang="mr-IN" dirty="0" smtClean="0">
                <a:solidFill>
                  <a:schemeClr val="tx1"/>
                </a:solidFill>
              </a:rPr>
              <a:t>…</a:t>
            </a:r>
            <a:endParaRPr lang="fr-FR" dirty="0">
              <a:solidFill>
                <a:schemeClr val="tx1"/>
              </a:solidFill>
            </a:endParaRPr>
          </a:p>
        </p:txBody>
      </p:sp>
      <p:pic>
        <p:nvPicPr>
          <p:cNvPr id="18" name="Imag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5570439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égende encadrée 1 1"/>
          <p:cNvSpPr/>
          <p:nvPr/>
        </p:nvSpPr>
        <p:spPr>
          <a:xfrm>
            <a:off x="4435805" y="1403576"/>
            <a:ext cx="3793750" cy="1654759"/>
          </a:xfrm>
          <a:prstGeom prst="borderCallout1">
            <a:avLst>
              <a:gd name="adj1" fmla="val 18750"/>
              <a:gd name="adj2" fmla="val -8333"/>
              <a:gd name="adj3" fmla="val 30554"/>
              <a:gd name="adj4" fmla="val -19425"/>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600" dirty="0" smtClean="0">
                <a:solidFill>
                  <a:schemeClr val="tx1"/>
                </a:solidFill>
              </a:rPr>
              <a:t>LA DÉMARCHE DE « TRADUCTION » EN OBJECTIFS D’APPRENTISSAGE :</a:t>
            </a:r>
          </a:p>
          <a:p>
            <a:pPr marL="285750" indent="-285750" algn="ctr">
              <a:spcAft>
                <a:spcPts val="600"/>
              </a:spcAft>
              <a:buFont typeface="Wingdings" charset="2"/>
              <a:buChar char="q"/>
            </a:pPr>
            <a:r>
              <a:rPr lang="fr-FR" sz="1600" dirty="0" smtClean="0">
                <a:solidFill>
                  <a:schemeClr val="tx1"/>
                </a:solidFill>
              </a:rPr>
              <a:t>Décrypter l’existant </a:t>
            </a:r>
          </a:p>
          <a:p>
            <a:pPr marL="285750" indent="-285750" algn="ctr">
              <a:spcAft>
                <a:spcPts val="600"/>
              </a:spcAft>
              <a:buFont typeface="Wingdings" charset="2"/>
              <a:buChar char="q"/>
            </a:pPr>
            <a:r>
              <a:rPr lang="fr-FR" sz="1600" dirty="0" smtClean="0">
                <a:solidFill>
                  <a:schemeClr val="tx1"/>
                </a:solidFill>
              </a:rPr>
              <a:t>Inférer/formuler 5-6 OAV essentiels </a:t>
            </a:r>
          </a:p>
          <a:p>
            <a:pPr marL="285750" indent="-285750" algn="ctr">
              <a:spcAft>
                <a:spcPts val="600"/>
              </a:spcAft>
              <a:buFont typeface="Wingdings" charset="2"/>
              <a:buChar char="q"/>
            </a:pPr>
            <a:r>
              <a:rPr lang="fr-FR" sz="1600" dirty="0" smtClean="0">
                <a:solidFill>
                  <a:schemeClr val="tx1"/>
                </a:solidFill>
              </a:rPr>
              <a:t>Les décliner en sous-OAV</a:t>
            </a:r>
            <a:endParaRPr lang="fr-FR" sz="1600" dirty="0">
              <a:solidFill>
                <a:schemeClr val="tx1"/>
              </a:solidFill>
            </a:endParaRPr>
          </a:p>
        </p:txBody>
      </p:sp>
      <p:sp>
        <p:nvSpPr>
          <p:cNvPr id="3" name="Rectangle 2"/>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pic>
        <p:nvPicPr>
          <p:cNvPr id="4" name="Image 3"/>
          <p:cNvPicPr>
            <a:picLocks noChangeAspect="1"/>
          </p:cNvPicPr>
          <p:nvPr/>
        </p:nvPicPr>
        <p:blipFill>
          <a:blip r:embed="rId2"/>
          <a:stretch>
            <a:fillRect/>
          </a:stretch>
        </p:blipFill>
        <p:spPr>
          <a:xfrm>
            <a:off x="0" y="0"/>
            <a:ext cx="2772884" cy="1124744"/>
          </a:xfrm>
          <a:prstGeom prst="rect">
            <a:avLst/>
          </a:prstGeom>
        </p:spPr>
      </p:pic>
      <p:sp>
        <p:nvSpPr>
          <p:cNvPr id="5" name="ZoneTexte 4"/>
          <p:cNvSpPr txBox="1"/>
          <p:nvPr/>
        </p:nvSpPr>
        <p:spPr>
          <a:xfrm>
            <a:off x="2924312" y="146873"/>
            <a:ext cx="5305243" cy="830997"/>
          </a:xfrm>
          <a:prstGeom prst="rect">
            <a:avLst/>
          </a:prstGeom>
          <a:noFill/>
        </p:spPr>
        <p:txBody>
          <a:bodyPr wrap="square" rtlCol="0">
            <a:spAutoFit/>
          </a:bodyPr>
          <a:lstStyle/>
          <a:p>
            <a:pPr algn="ctr"/>
            <a:r>
              <a:rPr lang="fr-FR" sz="2400" b="1" dirty="0" smtClean="0"/>
              <a:t>EXEMPLE 2 - FORMULATION DES OBJECTIFS D’APPRENTISSAGE</a:t>
            </a:r>
          </a:p>
        </p:txBody>
      </p:sp>
      <p:grpSp>
        <p:nvGrpSpPr>
          <p:cNvPr id="20" name="Grouper 19"/>
          <p:cNvGrpSpPr/>
          <p:nvPr/>
        </p:nvGrpSpPr>
        <p:grpSpPr>
          <a:xfrm>
            <a:off x="360264" y="1605262"/>
            <a:ext cx="3029892" cy="1251386"/>
            <a:chOff x="87131" y="1416254"/>
            <a:chExt cx="3029892" cy="1251386"/>
          </a:xfrm>
        </p:grpSpPr>
        <p:grpSp>
          <p:nvGrpSpPr>
            <p:cNvPr id="16" name="Grouper 15"/>
            <p:cNvGrpSpPr/>
            <p:nvPr/>
          </p:nvGrpSpPr>
          <p:grpSpPr>
            <a:xfrm>
              <a:off x="87131" y="1416254"/>
              <a:ext cx="3029892" cy="1251386"/>
              <a:chOff x="5210201" y="4892217"/>
              <a:chExt cx="3029892" cy="1251386"/>
            </a:xfrm>
          </p:grpSpPr>
          <p:sp>
            <p:nvSpPr>
              <p:cNvPr id="7" name="Rectangle 6"/>
              <p:cNvSpPr/>
              <p:nvPr/>
            </p:nvSpPr>
            <p:spPr>
              <a:xfrm>
                <a:off x="5210201" y="4892217"/>
                <a:ext cx="3029892"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Objectifs d’apprentissage de l’UE</a:t>
                </a:r>
                <a:endParaRPr lang="fr-FR" sz="1600" b="1" dirty="0"/>
              </a:p>
            </p:txBody>
          </p:sp>
          <p:sp>
            <p:nvSpPr>
              <p:cNvPr id="8" name="Rectangle 7"/>
              <p:cNvSpPr/>
              <p:nvPr/>
            </p:nvSpPr>
            <p:spPr>
              <a:xfrm>
                <a:off x="5210201" y="5713766"/>
                <a:ext cx="66003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smtClean="0"/>
                  <a:t>OAV1</a:t>
                </a:r>
                <a:endParaRPr lang="fr-FR" sz="1600" b="1" dirty="0"/>
              </a:p>
            </p:txBody>
          </p:sp>
          <p:sp>
            <p:nvSpPr>
              <p:cNvPr id="11" name="ZoneTexte 10"/>
              <p:cNvSpPr txBox="1"/>
              <p:nvPr/>
            </p:nvSpPr>
            <p:spPr>
              <a:xfrm>
                <a:off x="7266984" y="5697549"/>
                <a:ext cx="343364" cy="369332"/>
              </a:xfrm>
              <a:prstGeom prst="rect">
                <a:avLst/>
              </a:prstGeom>
              <a:noFill/>
            </p:spPr>
            <p:txBody>
              <a:bodyPr wrap="none" rtlCol="0">
                <a:spAutoFit/>
              </a:bodyPr>
              <a:lstStyle/>
              <a:p>
                <a:r>
                  <a:rPr lang="mr-IN" smtClean="0"/>
                  <a:t>…</a:t>
                </a:r>
                <a:endParaRPr lang="fr-FR" dirty="0"/>
              </a:p>
            </p:txBody>
          </p:sp>
          <p:sp>
            <p:nvSpPr>
              <p:cNvPr id="15" name="Accolade fermante 14"/>
              <p:cNvSpPr/>
              <p:nvPr/>
            </p:nvSpPr>
            <p:spPr>
              <a:xfrm rot="16200000" flipV="1">
                <a:off x="6646854" y="3974605"/>
                <a:ext cx="156585" cy="3029891"/>
              </a:xfrm>
              <a:prstGeom prst="rightBrac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17" name="Rectangle 16"/>
            <p:cNvSpPr/>
            <p:nvPr/>
          </p:nvSpPr>
          <p:spPr>
            <a:xfrm>
              <a:off x="806565" y="2237801"/>
              <a:ext cx="66003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OAV2</a:t>
              </a:r>
              <a:endParaRPr lang="fr-FR" sz="1600" b="1" dirty="0"/>
            </a:p>
          </p:txBody>
        </p:sp>
        <p:sp>
          <p:nvSpPr>
            <p:cNvPr id="18" name="Rectangle 17"/>
            <p:cNvSpPr/>
            <p:nvPr/>
          </p:nvSpPr>
          <p:spPr>
            <a:xfrm>
              <a:off x="1514170" y="2237801"/>
              <a:ext cx="66003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OAV3</a:t>
              </a:r>
              <a:endParaRPr lang="fr-FR" sz="1600" b="1" dirty="0"/>
            </a:p>
          </p:txBody>
        </p:sp>
        <p:sp>
          <p:nvSpPr>
            <p:cNvPr id="19" name="Rectangle 18"/>
            <p:cNvSpPr/>
            <p:nvPr/>
          </p:nvSpPr>
          <p:spPr>
            <a:xfrm>
              <a:off x="2456989" y="2237800"/>
              <a:ext cx="66003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OAV6</a:t>
              </a:r>
              <a:endParaRPr lang="fr-FR" sz="1600" b="1" dirty="0"/>
            </a:p>
          </p:txBody>
        </p:sp>
      </p:grpSp>
      <p:grpSp>
        <p:nvGrpSpPr>
          <p:cNvPr id="44" name="Grouper 43"/>
          <p:cNvGrpSpPr/>
          <p:nvPr/>
        </p:nvGrpSpPr>
        <p:grpSpPr>
          <a:xfrm>
            <a:off x="3060139" y="2856645"/>
            <a:ext cx="5169416" cy="3808953"/>
            <a:chOff x="3060139" y="2856645"/>
            <a:chExt cx="5169416" cy="3808953"/>
          </a:xfrm>
        </p:grpSpPr>
        <p:grpSp>
          <p:nvGrpSpPr>
            <p:cNvPr id="25" name="Grouper 24"/>
            <p:cNvGrpSpPr/>
            <p:nvPr/>
          </p:nvGrpSpPr>
          <p:grpSpPr>
            <a:xfrm>
              <a:off x="4252454" y="3291448"/>
              <a:ext cx="3977101" cy="3374150"/>
              <a:chOff x="4252454" y="3366870"/>
              <a:chExt cx="3977101" cy="3374150"/>
            </a:xfrm>
          </p:grpSpPr>
          <p:sp>
            <p:nvSpPr>
              <p:cNvPr id="23" name="Rectangle 22"/>
              <p:cNvSpPr/>
              <p:nvPr/>
            </p:nvSpPr>
            <p:spPr>
              <a:xfrm>
                <a:off x="4294563" y="3366870"/>
                <a:ext cx="3817472" cy="3374150"/>
              </a:xfrm>
              <a:prstGeom prst="rect">
                <a:avLst/>
              </a:prstGeom>
              <a:solidFill>
                <a:schemeClr val="accent3">
                  <a:lumMod val="20000"/>
                  <a:lumOff val="80000"/>
                </a:schemeClr>
              </a:solidFill>
              <a:ln>
                <a:noFill/>
              </a:ln>
              <a:effectLst>
                <a:outerShdw blurRad="127000" dist="50800" dir="1680000" algn="ctr" rotWithShape="0">
                  <a:srgbClr val="000000">
                    <a:alpha val="9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4252454" y="3493977"/>
                <a:ext cx="3977101" cy="3247043"/>
              </a:xfrm>
              <a:prstGeom prst="rect">
                <a:avLst/>
              </a:prstGeom>
              <a:noFill/>
            </p:spPr>
            <p:txBody>
              <a:bodyPr wrap="square" rtlCol="0">
                <a:spAutoFit/>
              </a:bodyPr>
              <a:lstStyle/>
              <a:p>
                <a:pPr>
                  <a:lnSpc>
                    <a:spcPts val="2360"/>
                  </a:lnSpc>
                  <a:spcAft>
                    <a:spcPts val="600"/>
                  </a:spcAft>
                </a:pPr>
                <a:r>
                  <a:rPr lang="fr-FR" sz="1600" b="1" dirty="0" smtClean="0">
                    <a:solidFill>
                      <a:srgbClr val="C00000"/>
                    </a:solidFill>
                  </a:rPr>
                  <a:t>OAV6 : </a:t>
                </a:r>
                <a:r>
                  <a:rPr lang="fr-FR" sz="1600" b="1" dirty="0"/>
                  <a:t>Analyser des expériences </a:t>
                </a:r>
                <a:r>
                  <a:rPr lang="fr-FR" sz="1600" b="1" i="1" dirty="0"/>
                  <a:t>in vitro </a:t>
                </a:r>
                <a:r>
                  <a:rPr lang="fr-FR" sz="1600" b="1" dirty="0"/>
                  <a:t>ou </a:t>
                </a:r>
                <a:r>
                  <a:rPr lang="fr-FR" sz="1600" b="1" i="1" dirty="0"/>
                  <a:t>in vivo</a:t>
                </a:r>
                <a:r>
                  <a:rPr lang="fr-FR" sz="1600" b="1" dirty="0"/>
                  <a:t> et modéliser une procédure ou un </a:t>
                </a:r>
                <a:r>
                  <a:rPr lang="fr-FR" sz="1600" b="1" dirty="0" smtClean="0"/>
                  <a:t>résultat.</a:t>
                </a:r>
              </a:p>
              <a:p>
                <a:pPr>
                  <a:lnSpc>
                    <a:spcPts val="2360"/>
                  </a:lnSpc>
                  <a:spcAft>
                    <a:spcPts val="600"/>
                  </a:spcAft>
                </a:pPr>
                <a:r>
                  <a:rPr lang="fr-FR" sz="1400" b="1" dirty="0" smtClean="0">
                    <a:solidFill>
                      <a:srgbClr val="C00000"/>
                    </a:solidFill>
                  </a:rPr>
                  <a:t>Description </a:t>
                </a:r>
                <a:r>
                  <a:rPr lang="fr-FR" sz="1400" b="1" dirty="0">
                    <a:solidFill>
                      <a:srgbClr val="C00000"/>
                    </a:solidFill>
                  </a:rPr>
                  <a:t>:</a:t>
                </a:r>
                <a:r>
                  <a:rPr lang="fr-FR" sz="1400" dirty="0">
                    <a:solidFill>
                      <a:srgbClr val="C00000"/>
                    </a:solidFill>
                  </a:rPr>
                  <a:t> </a:t>
                </a:r>
                <a:r>
                  <a:rPr lang="mr-IN" sz="1400" i="1" dirty="0" smtClean="0"/>
                  <a:t>…</a:t>
                </a:r>
                <a:r>
                  <a:rPr lang="fr-FR" sz="1400" i="1" dirty="0" smtClean="0"/>
                  <a:t> </a:t>
                </a:r>
                <a:r>
                  <a:rPr lang="fr-FR" sz="1400" dirty="0"/>
                  <a:t>Le but ici est que l’étudiant soit capable, sur la base des connaissances </a:t>
                </a:r>
                <a:r>
                  <a:rPr lang="fr-FR" sz="1400" dirty="0" smtClean="0"/>
                  <a:t>acquises </a:t>
                </a:r>
                <a:r>
                  <a:rPr lang="fr-FR" sz="1400" dirty="0"/>
                  <a:t>(OAV 1 à 5), d’</a:t>
                </a:r>
                <a:r>
                  <a:rPr lang="fr-FR" sz="1400" b="1" dirty="0">
                    <a:solidFill>
                      <a:schemeClr val="accent2">
                        <a:lumMod val="75000"/>
                      </a:schemeClr>
                    </a:solidFill>
                  </a:rPr>
                  <a:t>interpréter</a:t>
                </a:r>
                <a:r>
                  <a:rPr lang="fr-FR" sz="1400" dirty="0"/>
                  <a:t> un panel d’expériences </a:t>
                </a:r>
                <a:r>
                  <a:rPr lang="fr-FR" sz="1400" b="1" dirty="0" smtClean="0">
                    <a:solidFill>
                      <a:srgbClr val="8292C0"/>
                    </a:solidFill>
                  </a:rPr>
                  <a:t>ayant </a:t>
                </a:r>
                <a:r>
                  <a:rPr lang="fr-FR" sz="1400" b="1" dirty="0">
                    <a:solidFill>
                      <a:srgbClr val="8292C0"/>
                    </a:solidFill>
                  </a:rPr>
                  <a:t>trait à un nombre limité de systèmes </a:t>
                </a:r>
                <a:r>
                  <a:rPr lang="fr-FR" sz="1400" b="1" dirty="0" smtClean="0">
                    <a:solidFill>
                      <a:srgbClr val="8292C0"/>
                    </a:solidFill>
                  </a:rPr>
                  <a:t>développementaux</a:t>
                </a:r>
                <a:r>
                  <a:rPr lang="mr-IN" sz="1400" dirty="0" smtClean="0"/>
                  <a:t>…</a:t>
                </a:r>
                <a:r>
                  <a:rPr lang="fr-FR" sz="1400" dirty="0" smtClean="0"/>
                  <a:t> </a:t>
                </a:r>
                <a:r>
                  <a:rPr lang="fr-FR" sz="1400" b="1" dirty="0" smtClean="0">
                    <a:solidFill>
                      <a:srgbClr val="C07672"/>
                    </a:solidFill>
                  </a:rPr>
                  <a:t>Si </a:t>
                </a:r>
                <a:r>
                  <a:rPr lang="fr-FR" sz="1400" b="1" dirty="0">
                    <a:solidFill>
                      <a:srgbClr val="C07672"/>
                    </a:solidFill>
                  </a:rPr>
                  <a:t>une modélisation du résultat est demandée, l’étudiant sera guidé pas à pas dans sa réalisation.</a:t>
                </a:r>
                <a:endParaRPr lang="fr-FR" sz="1400" b="1" dirty="0" smtClean="0">
                  <a:solidFill>
                    <a:srgbClr val="C07672"/>
                  </a:solidFill>
                </a:endParaRPr>
              </a:p>
            </p:txBody>
          </p:sp>
        </p:grpSp>
        <p:cxnSp>
          <p:nvCxnSpPr>
            <p:cNvPr id="29" name="Connecteur droit avec flèche 28"/>
            <p:cNvCxnSpPr>
              <a:stCxn id="19" idx="2"/>
            </p:cNvCxnSpPr>
            <p:nvPr/>
          </p:nvCxnSpPr>
          <p:spPr>
            <a:xfrm>
              <a:off x="3060139" y="2856645"/>
              <a:ext cx="1251750" cy="4348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Grouper 42"/>
          <p:cNvGrpSpPr/>
          <p:nvPr/>
        </p:nvGrpSpPr>
        <p:grpSpPr>
          <a:xfrm>
            <a:off x="288057" y="2856646"/>
            <a:ext cx="3840480" cy="3808952"/>
            <a:chOff x="288057" y="2856646"/>
            <a:chExt cx="3840480" cy="3808952"/>
          </a:xfrm>
        </p:grpSpPr>
        <p:grpSp>
          <p:nvGrpSpPr>
            <p:cNvPr id="24" name="Grouper 23"/>
            <p:cNvGrpSpPr/>
            <p:nvPr/>
          </p:nvGrpSpPr>
          <p:grpSpPr>
            <a:xfrm>
              <a:off x="288057" y="3291448"/>
              <a:ext cx="3840480" cy="3374150"/>
              <a:chOff x="288057" y="3366870"/>
              <a:chExt cx="3840480" cy="3374150"/>
            </a:xfrm>
          </p:grpSpPr>
          <p:sp>
            <p:nvSpPr>
              <p:cNvPr id="22" name="Rectangle 21"/>
              <p:cNvSpPr/>
              <p:nvPr/>
            </p:nvSpPr>
            <p:spPr>
              <a:xfrm>
                <a:off x="330166" y="3366870"/>
                <a:ext cx="3693194" cy="3374150"/>
              </a:xfrm>
              <a:prstGeom prst="rect">
                <a:avLst/>
              </a:prstGeom>
              <a:solidFill>
                <a:schemeClr val="accent3">
                  <a:lumMod val="20000"/>
                  <a:lumOff val="80000"/>
                </a:schemeClr>
              </a:solidFill>
              <a:ln>
                <a:noFill/>
              </a:ln>
              <a:effectLst>
                <a:outerShdw blurRad="127000" dist="50800" dir="1680000" algn="ctr" rotWithShape="0">
                  <a:srgbClr val="000000">
                    <a:alpha val="9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288057" y="3493977"/>
                <a:ext cx="3840480" cy="3247043"/>
              </a:xfrm>
              <a:prstGeom prst="rect">
                <a:avLst/>
              </a:prstGeom>
              <a:noFill/>
            </p:spPr>
            <p:txBody>
              <a:bodyPr wrap="square" rtlCol="0">
                <a:spAutoFit/>
              </a:bodyPr>
              <a:lstStyle/>
              <a:p>
                <a:pPr>
                  <a:lnSpc>
                    <a:spcPts val="2360"/>
                  </a:lnSpc>
                  <a:spcAft>
                    <a:spcPts val="600"/>
                  </a:spcAft>
                </a:pPr>
                <a:r>
                  <a:rPr lang="fr-FR" sz="1600" b="1" dirty="0" smtClean="0">
                    <a:solidFill>
                      <a:srgbClr val="C00000"/>
                    </a:solidFill>
                  </a:rPr>
                  <a:t>OAV3 : </a:t>
                </a:r>
                <a:r>
                  <a:rPr lang="fr-FR" sz="1600" b="1" dirty="0" smtClean="0"/>
                  <a:t>Décrire la formation/organisation et le devenir d’un nombre limité de structures embryonnaires ou post-embryonnaires. </a:t>
                </a:r>
              </a:p>
              <a:p>
                <a:pPr>
                  <a:lnSpc>
                    <a:spcPts val="2360"/>
                  </a:lnSpc>
                </a:pPr>
                <a:r>
                  <a:rPr lang="fr-FR" sz="1400" b="1" dirty="0">
                    <a:solidFill>
                      <a:srgbClr val="C00000"/>
                    </a:solidFill>
                  </a:rPr>
                  <a:t>Description :</a:t>
                </a:r>
                <a:r>
                  <a:rPr lang="fr-FR" sz="1400" dirty="0">
                    <a:solidFill>
                      <a:srgbClr val="C00000"/>
                    </a:solidFill>
                  </a:rPr>
                  <a:t> </a:t>
                </a:r>
                <a:r>
                  <a:rPr lang="mr-IN" sz="1400" i="1" dirty="0" smtClean="0"/>
                  <a:t>…</a:t>
                </a:r>
                <a:r>
                  <a:rPr lang="fr-FR" sz="1400" i="1" dirty="0" smtClean="0"/>
                  <a:t> </a:t>
                </a:r>
                <a:r>
                  <a:rPr lang="fr-FR" sz="1400" dirty="0" smtClean="0"/>
                  <a:t>Il s’agit d’être capable de </a:t>
                </a:r>
                <a:r>
                  <a:rPr lang="fr-FR" sz="1400" b="1" dirty="0" smtClean="0">
                    <a:solidFill>
                      <a:schemeClr val="accent2">
                        <a:lumMod val="75000"/>
                      </a:schemeClr>
                    </a:solidFill>
                  </a:rPr>
                  <a:t>décrire</a:t>
                </a:r>
                <a:r>
                  <a:rPr lang="fr-FR" sz="1400" dirty="0" smtClean="0"/>
                  <a:t> </a:t>
                </a:r>
                <a:r>
                  <a:rPr lang="fr-FR" sz="1400" b="1" dirty="0" smtClean="0">
                    <a:solidFill>
                      <a:srgbClr val="8292C0"/>
                    </a:solidFill>
                  </a:rPr>
                  <a:t>un nombre limité de structures embryonnaires/post-embryonnaires</a:t>
                </a:r>
                <a:r>
                  <a:rPr lang="fr-FR" sz="1400" dirty="0" smtClean="0"/>
                  <a:t> </a:t>
                </a:r>
                <a:r>
                  <a:rPr lang="fr-FR" sz="1400" b="1" dirty="0" smtClean="0">
                    <a:solidFill>
                      <a:srgbClr val="8292C0"/>
                    </a:solidFill>
                  </a:rPr>
                  <a:t>(exemples précisés)</a:t>
                </a:r>
                <a:r>
                  <a:rPr lang="mr-IN" sz="1400" dirty="0" smtClean="0"/>
                  <a:t>…</a:t>
                </a:r>
                <a:r>
                  <a:rPr lang="fr-FR" sz="1400" dirty="0" smtClean="0"/>
                  <a:t> L’étudiant doit aussi être capable de </a:t>
                </a:r>
                <a:r>
                  <a:rPr lang="fr-FR" sz="1400" b="1" dirty="0" smtClean="0">
                    <a:solidFill>
                      <a:schemeClr val="accent2">
                        <a:lumMod val="75000"/>
                      </a:schemeClr>
                    </a:solidFill>
                  </a:rPr>
                  <a:t>situer</a:t>
                </a:r>
                <a:r>
                  <a:rPr lang="fr-FR" sz="1400" dirty="0" smtClean="0"/>
                  <a:t> ces structures dans l’espace et le temps et de citer leur devenir.</a:t>
                </a:r>
              </a:p>
            </p:txBody>
          </p:sp>
        </p:grpSp>
        <p:cxnSp>
          <p:nvCxnSpPr>
            <p:cNvPr id="33" name="Connecteur droit avec flèche 32"/>
            <p:cNvCxnSpPr>
              <a:stCxn id="18" idx="2"/>
              <a:endCxn id="22" idx="0"/>
            </p:cNvCxnSpPr>
            <p:nvPr/>
          </p:nvCxnSpPr>
          <p:spPr>
            <a:xfrm>
              <a:off x="2117320" y="2856646"/>
              <a:ext cx="59443" cy="434802"/>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pic>
        <p:nvPicPr>
          <p:cNvPr id="42" name="Image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74405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0-#ppt_w/2"/>
                                          </p:val>
                                        </p:tav>
                                        <p:tav tm="100000">
                                          <p:val>
                                            <p:strVal val="#ppt_x"/>
                                          </p:val>
                                        </p:tav>
                                      </p:tavLst>
                                    </p:anim>
                                    <p:anim calcmode="lin" valueType="num">
                                      <p:cBhvr additive="base">
                                        <p:cTn id="8"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additive="base">
                                        <p:cTn id="13" dur="500" fill="hold"/>
                                        <p:tgtEl>
                                          <p:spTgt spid="44"/>
                                        </p:tgtEl>
                                        <p:attrNameLst>
                                          <p:attrName>ppt_x</p:attrName>
                                        </p:attrNameLst>
                                      </p:cBhvr>
                                      <p:tavLst>
                                        <p:tav tm="0">
                                          <p:val>
                                            <p:strVal val="1+#ppt_w/2"/>
                                          </p:val>
                                        </p:tav>
                                        <p:tav tm="100000">
                                          <p:val>
                                            <p:strVal val="#ppt_x"/>
                                          </p:val>
                                        </p:tav>
                                      </p:tavLst>
                                    </p:anim>
                                    <p:anim calcmode="lin" valueType="num">
                                      <p:cBhvr additive="base">
                                        <p:cTn id="14"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pic>
        <p:nvPicPr>
          <p:cNvPr id="4" name="Image 3"/>
          <p:cNvPicPr>
            <a:picLocks noChangeAspect="1"/>
          </p:cNvPicPr>
          <p:nvPr/>
        </p:nvPicPr>
        <p:blipFill>
          <a:blip r:embed="rId2"/>
          <a:stretch>
            <a:fillRect/>
          </a:stretch>
        </p:blipFill>
        <p:spPr>
          <a:xfrm>
            <a:off x="0" y="0"/>
            <a:ext cx="2772884" cy="1124744"/>
          </a:xfrm>
          <a:prstGeom prst="rect">
            <a:avLst/>
          </a:prstGeom>
        </p:spPr>
      </p:pic>
      <p:sp>
        <p:nvSpPr>
          <p:cNvPr id="12" name="ZoneTexte 11"/>
          <p:cNvSpPr txBox="1"/>
          <p:nvPr/>
        </p:nvSpPr>
        <p:spPr>
          <a:xfrm>
            <a:off x="2835297" y="147824"/>
            <a:ext cx="5305243" cy="830997"/>
          </a:xfrm>
          <a:prstGeom prst="rect">
            <a:avLst/>
          </a:prstGeom>
          <a:noFill/>
        </p:spPr>
        <p:txBody>
          <a:bodyPr wrap="square" rtlCol="0">
            <a:spAutoFit/>
          </a:bodyPr>
          <a:lstStyle/>
          <a:p>
            <a:pPr algn="ctr"/>
            <a:r>
              <a:rPr lang="fr-FR" sz="2400" b="1" dirty="0" smtClean="0"/>
              <a:t>HIÉRARCHISER DES OBJECTIFS D’APPRENTISSAGE</a:t>
            </a:r>
          </a:p>
        </p:txBody>
      </p:sp>
      <p:grpSp>
        <p:nvGrpSpPr>
          <p:cNvPr id="37" name="Grouper 36"/>
          <p:cNvGrpSpPr/>
          <p:nvPr/>
        </p:nvGrpSpPr>
        <p:grpSpPr>
          <a:xfrm>
            <a:off x="3498512" y="1820635"/>
            <a:ext cx="4873282" cy="3929501"/>
            <a:chOff x="149176" y="1530773"/>
            <a:chExt cx="4873282" cy="3929501"/>
          </a:xfrm>
        </p:grpSpPr>
        <p:sp>
          <p:nvSpPr>
            <p:cNvPr id="36" name="Rectangle 35"/>
            <p:cNvSpPr/>
            <p:nvPr/>
          </p:nvSpPr>
          <p:spPr>
            <a:xfrm>
              <a:off x="149176" y="1530773"/>
              <a:ext cx="4873282" cy="3929501"/>
            </a:xfrm>
            <a:prstGeom prst="rect">
              <a:avLst/>
            </a:prstGeom>
            <a:solidFill>
              <a:schemeClr val="accent3">
                <a:lumMod val="20000"/>
                <a:lumOff val="80000"/>
              </a:schemeClr>
            </a:solidFill>
            <a:ln>
              <a:noFill/>
            </a:ln>
            <a:effectLst>
              <a:outerShdw blurRad="127000" dist="50800" dir="1680000" algn="ctr" rotWithShape="0">
                <a:srgbClr val="000000">
                  <a:alpha val="9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316918" y="1580395"/>
              <a:ext cx="4537799" cy="3770263"/>
            </a:xfrm>
            <a:prstGeom prst="rect">
              <a:avLst/>
            </a:prstGeom>
            <a:noFill/>
          </p:spPr>
          <p:txBody>
            <a:bodyPr wrap="square" rtlCol="0">
              <a:spAutoFit/>
            </a:bodyPr>
            <a:lstStyle/>
            <a:p>
              <a:pPr>
                <a:spcAft>
                  <a:spcPts val="600"/>
                </a:spcAft>
              </a:pPr>
              <a:r>
                <a:rPr lang="fr-FR" b="1" dirty="0">
                  <a:solidFill>
                    <a:srgbClr val="C00000"/>
                  </a:solidFill>
                </a:rPr>
                <a:t>OAV3 : </a:t>
              </a:r>
              <a:r>
                <a:rPr lang="fr-FR" b="1" dirty="0"/>
                <a:t>Décrire la formation/organisation et le devenir d’un nombre limité de structures embryonnaires ou post-embryonnaires </a:t>
              </a:r>
            </a:p>
            <a:p>
              <a:r>
                <a:rPr lang="fr-FR" dirty="0" smtClean="0"/>
                <a:t>3.1</a:t>
              </a:r>
              <a:r>
                <a:rPr lang="fr-FR" dirty="0"/>
                <a:t>	 </a:t>
              </a:r>
              <a:r>
                <a:rPr lang="fr-FR" b="1" dirty="0">
                  <a:solidFill>
                    <a:schemeClr val="accent2">
                      <a:lumMod val="75000"/>
                    </a:schemeClr>
                  </a:solidFill>
                </a:rPr>
                <a:t>Positionner</a:t>
              </a:r>
              <a:r>
                <a:rPr lang="fr-FR" dirty="0"/>
                <a:t> sur un cycle de vie les grandes étapes du développement et leur contribution à la formation du plan d'organisation vertébré.</a:t>
              </a:r>
            </a:p>
            <a:p>
              <a:r>
                <a:rPr lang="fr-FR" dirty="0" smtClean="0"/>
                <a:t>3.2</a:t>
              </a:r>
              <a:r>
                <a:rPr lang="fr-FR" dirty="0"/>
                <a:t>	 </a:t>
              </a:r>
              <a:r>
                <a:rPr lang="fr-FR" b="1" dirty="0">
                  <a:solidFill>
                    <a:schemeClr val="accent2">
                      <a:lumMod val="75000"/>
                    </a:schemeClr>
                  </a:solidFill>
                </a:rPr>
                <a:t>Lister</a:t>
              </a:r>
              <a:r>
                <a:rPr lang="fr-FR" dirty="0"/>
                <a:t> les différents feuillets embryonnaires et donner des exemples de leur devenir.</a:t>
              </a:r>
            </a:p>
            <a:p>
              <a:r>
                <a:rPr lang="fr-FR" dirty="0" smtClean="0"/>
                <a:t>3.3</a:t>
              </a:r>
              <a:r>
                <a:rPr lang="fr-FR" dirty="0"/>
                <a:t>	</a:t>
              </a:r>
              <a:r>
                <a:rPr lang="fr-FR" b="1" dirty="0">
                  <a:solidFill>
                    <a:schemeClr val="accent2">
                      <a:lumMod val="75000"/>
                    </a:schemeClr>
                  </a:solidFill>
                </a:rPr>
                <a:t>Légender</a:t>
              </a:r>
              <a:r>
                <a:rPr lang="fr-FR" dirty="0"/>
                <a:t> et </a:t>
              </a:r>
              <a:r>
                <a:rPr lang="fr-FR" b="1" dirty="0">
                  <a:solidFill>
                    <a:schemeClr val="accent2">
                      <a:lumMod val="75000"/>
                    </a:schemeClr>
                  </a:solidFill>
                </a:rPr>
                <a:t>orienter</a:t>
              </a:r>
              <a:r>
                <a:rPr lang="fr-FR" dirty="0"/>
                <a:t> une coupe d'embryon au début de </a:t>
              </a:r>
              <a:r>
                <a:rPr lang="fr-FR" dirty="0" smtClean="0"/>
                <a:t>l'organogenèse.</a:t>
              </a:r>
            </a:p>
            <a:p>
              <a:r>
                <a:rPr lang="mr-IN" dirty="0" smtClean="0"/>
                <a:t>…</a:t>
              </a:r>
              <a:endParaRPr lang="fr-FR" dirty="0"/>
            </a:p>
          </p:txBody>
        </p:sp>
      </p:grpSp>
      <p:grpSp>
        <p:nvGrpSpPr>
          <p:cNvPr id="35" name="Grouper 34"/>
          <p:cNvGrpSpPr/>
          <p:nvPr/>
        </p:nvGrpSpPr>
        <p:grpSpPr>
          <a:xfrm>
            <a:off x="183526" y="2513630"/>
            <a:ext cx="3029892" cy="2543510"/>
            <a:chOff x="5286686" y="1526461"/>
            <a:chExt cx="3029892" cy="2543510"/>
          </a:xfrm>
        </p:grpSpPr>
        <p:sp>
          <p:nvSpPr>
            <p:cNvPr id="3" name="Rectangle 2"/>
            <p:cNvSpPr/>
            <p:nvPr/>
          </p:nvSpPr>
          <p:spPr>
            <a:xfrm>
              <a:off x="5348614" y="3640134"/>
              <a:ext cx="46346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smtClean="0"/>
                <a:t>3.1</a:t>
              </a:r>
              <a:endParaRPr lang="fr-FR" sz="1600" b="1"/>
            </a:p>
          </p:txBody>
        </p:sp>
        <p:sp>
          <p:nvSpPr>
            <p:cNvPr id="16" name="Rectangle 15"/>
            <p:cNvSpPr/>
            <p:nvPr/>
          </p:nvSpPr>
          <p:spPr>
            <a:xfrm>
              <a:off x="7791187" y="3640134"/>
              <a:ext cx="46346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3.n</a:t>
              </a:r>
              <a:endParaRPr lang="fr-FR" sz="1600" b="1" dirty="0"/>
            </a:p>
          </p:txBody>
        </p:sp>
        <p:sp>
          <p:nvSpPr>
            <p:cNvPr id="17" name="Rectangle 16"/>
            <p:cNvSpPr/>
            <p:nvPr/>
          </p:nvSpPr>
          <p:spPr>
            <a:xfrm>
              <a:off x="5989282" y="3640134"/>
              <a:ext cx="46346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3.2</a:t>
              </a:r>
              <a:endParaRPr lang="fr-FR" sz="1600" b="1" dirty="0"/>
            </a:p>
          </p:txBody>
        </p:sp>
        <p:sp>
          <p:nvSpPr>
            <p:cNvPr id="18" name="Rectangle 17"/>
            <p:cNvSpPr/>
            <p:nvPr/>
          </p:nvSpPr>
          <p:spPr>
            <a:xfrm>
              <a:off x="6629950" y="3640134"/>
              <a:ext cx="46346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3.3</a:t>
              </a:r>
              <a:endParaRPr lang="fr-FR" sz="1600" b="1" dirty="0"/>
            </a:p>
          </p:txBody>
        </p:sp>
        <p:sp>
          <p:nvSpPr>
            <p:cNvPr id="6" name="ZoneTexte 5"/>
            <p:cNvSpPr txBox="1"/>
            <p:nvPr/>
          </p:nvSpPr>
          <p:spPr>
            <a:xfrm>
              <a:off x="7270618" y="3670386"/>
              <a:ext cx="343364" cy="369332"/>
            </a:xfrm>
            <a:prstGeom prst="rect">
              <a:avLst/>
            </a:prstGeom>
            <a:noFill/>
          </p:spPr>
          <p:txBody>
            <a:bodyPr wrap="none" rtlCol="0">
              <a:spAutoFit/>
            </a:bodyPr>
            <a:lstStyle/>
            <a:p>
              <a:r>
                <a:rPr lang="mr-IN" smtClean="0"/>
                <a:t>…</a:t>
              </a:r>
              <a:endParaRPr lang="fr-FR" dirty="0"/>
            </a:p>
          </p:txBody>
        </p:sp>
        <p:sp>
          <p:nvSpPr>
            <p:cNvPr id="21" name="Accolade fermante 20"/>
            <p:cNvSpPr/>
            <p:nvPr/>
          </p:nvSpPr>
          <p:spPr>
            <a:xfrm rot="16200000" flipV="1">
              <a:off x="6709823" y="1989354"/>
              <a:ext cx="183618" cy="2906037"/>
            </a:xfrm>
            <a:prstGeom prst="rightBrac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24" name="Connecteur droit avec flèche 23"/>
            <p:cNvCxnSpPr/>
            <p:nvPr/>
          </p:nvCxnSpPr>
          <p:spPr>
            <a:xfrm flipV="1">
              <a:off x="6808916" y="2824360"/>
              <a:ext cx="214109" cy="52496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er 24"/>
            <p:cNvGrpSpPr/>
            <p:nvPr/>
          </p:nvGrpSpPr>
          <p:grpSpPr>
            <a:xfrm>
              <a:off x="5286686" y="1526461"/>
              <a:ext cx="3029892" cy="1251386"/>
              <a:chOff x="87131" y="1416254"/>
              <a:chExt cx="3029892" cy="1251386"/>
            </a:xfrm>
          </p:grpSpPr>
          <p:grpSp>
            <p:nvGrpSpPr>
              <p:cNvPr id="26" name="Grouper 25"/>
              <p:cNvGrpSpPr/>
              <p:nvPr/>
            </p:nvGrpSpPr>
            <p:grpSpPr>
              <a:xfrm>
                <a:off x="87131" y="1416254"/>
                <a:ext cx="3029892" cy="1251386"/>
                <a:chOff x="5210201" y="4892217"/>
                <a:chExt cx="3029892" cy="1251386"/>
              </a:xfrm>
            </p:grpSpPr>
            <p:sp>
              <p:nvSpPr>
                <p:cNvPr id="30" name="Rectangle 29"/>
                <p:cNvSpPr/>
                <p:nvPr/>
              </p:nvSpPr>
              <p:spPr>
                <a:xfrm>
                  <a:off x="5210201" y="4892217"/>
                  <a:ext cx="3029892"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Objectifs d’apprentissage de l’UE</a:t>
                  </a:r>
                  <a:endParaRPr lang="fr-FR" sz="1600" b="1" dirty="0"/>
                </a:p>
              </p:txBody>
            </p:sp>
            <p:sp>
              <p:nvSpPr>
                <p:cNvPr id="31" name="Rectangle 30"/>
                <p:cNvSpPr/>
                <p:nvPr/>
              </p:nvSpPr>
              <p:spPr>
                <a:xfrm>
                  <a:off x="5210201" y="5713766"/>
                  <a:ext cx="66003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smtClean="0"/>
                    <a:t>OAV1</a:t>
                  </a:r>
                  <a:endParaRPr lang="fr-FR" sz="1600" b="1" dirty="0"/>
                </a:p>
              </p:txBody>
            </p:sp>
            <p:sp>
              <p:nvSpPr>
                <p:cNvPr id="32" name="ZoneTexte 31"/>
                <p:cNvSpPr txBox="1"/>
                <p:nvPr/>
              </p:nvSpPr>
              <p:spPr>
                <a:xfrm>
                  <a:off x="7266984" y="5697549"/>
                  <a:ext cx="343364" cy="369332"/>
                </a:xfrm>
                <a:prstGeom prst="rect">
                  <a:avLst/>
                </a:prstGeom>
                <a:noFill/>
              </p:spPr>
              <p:txBody>
                <a:bodyPr wrap="none" rtlCol="0">
                  <a:spAutoFit/>
                </a:bodyPr>
                <a:lstStyle/>
                <a:p>
                  <a:r>
                    <a:rPr lang="mr-IN" smtClean="0"/>
                    <a:t>…</a:t>
                  </a:r>
                  <a:endParaRPr lang="fr-FR" dirty="0"/>
                </a:p>
              </p:txBody>
            </p:sp>
            <p:sp>
              <p:nvSpPr>
                <p:cNvPr id="33" name="Accolade fermante 32"/>
                <p:cNvSpPr/>
                <p:nvPr/>
              </p:nvSpPr>
              <p:spPr>
                <a:xfrm rot="16200000" flipV="1">
                  <a:off x="6646854" y="3974605"/>
                  <a:ext cx="156585" cy="3029891"/>
                </a:xfrm>
                <a:prstGeom prst="rightBrac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27" name="Rectangle 26"/>
              <p:cNvSpPr/>
              <p:nvPr/>
            </p:nvSpPr>
            <p:spPr>
              <a:xfrm>
                <a:off x="806565" y="2237801"/>
                <a:ext cx="66003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OAV2</a:t>
                </a:r>
                <a:endParaRPr lang="fr-FR" sz="1600" b="1" dirty="0"/>
              </a:p>
            </p:txBody>
          </p:sp>
          <p:sp>
            <p:nvSpPr>
              <p:cNvPr id="28" name="Rectangle 27"/>
              <p:cNvSpPr/>
              <p:nvPr/>
            </p:nvSpPr>
            <p:spPr>
              <a:xfrm>
                <a:off x="1514170" y="2237801"/>
                <a:ext cx="66003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OAV3</a:t>
                </a:r>
                <a:endParaRPr lang="fr-FR" sz="1600" b="1" dirty="0"/>
              </a:p>
            </p:txBody>
          </p:sp>
          <p:sp>
            <p:nvSpPr>
              <p:cNvPr id="29" name="Rectangle 28"/>
              <p:cNvSpPr/>
              <p:nvPr/>
            </p:nvSpPr>
            <p:spPr>
              <a:xfrm>
                <a:off x="2456989" y="2237800"/>
                <a:ext cx="660033" cy="42983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OAV6</a:t>
                </a:r>
                <a:endParaRPr lang="fr-FR" sz="1600" b="1" dirty="0"/>
              </a:p>
            </p:txBody>
          </p:sp>
        </p:grpSp>
      </p:grpSp>
      <p:pic>
        <p:nvPicPr>
          <p:cNvPr id="39" name="Image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17185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1+#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77786" y="1456284"/>
            <a:ext cx="7764087" cy="4278094"/>
          </a:xfrm>
          <a:prstGeom prst="rect">
            <a:avLst/>
          </a:prstGeom>
          <a:noFill/>
        </p:spPr>
        <p:txBody>
          <a:bodyPr wrap="square" rtlCol="0">
            <a:spAutoFit/>
          </a:bodyPr>
          <a:lstStyle/>
          <a:p>
            <a:pPr marL="285750" indent="-285750">
              <a:buFont typeface="Arial" charset="0"/>
              <a:buChar char="•"/>
            </a:pPr>
            <a:endParaRPr lang="fr-FR" sz="2000" dirty="0"/>
          </a:p>
          <a:p>
            <a:pPr algn="ctr">
              <a:lnSpc>
                <a:spcPct val="150000"/>
              </a:lnSpc>
            </a:pPr>
            <a:r>
              <a:rPr lang="fr-FR" sz="2400" b="1" u="sng" dirty="0" smtClean="0">
                <a:solidFill>
                  <a:srgbClr val="C00000"/>
                </a:solidFill>
              </a:rPr>
              <a:t>MISE EN PRATIQUE :</a:t>
            </a:r>
          </a:p>
          <a:p>
            <a:pPr algn="ctr">
              <a:lnSpc>
                <a:spcPct val="150000"/>
              </a:lnSpc>
            </a:pPr>
            <a:r>
              <a:rPr lang="fr-FR" sz="2400" dirty="0" smtClean="0">
                <a:solidFill>
                  <a:srgbClr val="C00000"/>
                </a:solidFill>
              </a:rPr>
              <a:t>RÉDIGER UN OU DEUX OBJECTIFS D’APPRENTISSAGE MAJEURS D’UNE UE OÙ VOUS INTERVENEZ OU D’UNE SÉQUENCE D’ENSEIGNEMENT QUE VOUS AVEZ FAITES RÉCEMMENT.</a:t>
            </a:r>
          </a:p>
          <a:p>
            <a:pPr algn="ctr">
              <a:lnSpc>
                <a:spcPct val="150000"/>
              </a:lnSpc>
            </a:pPr>
            <a:endParaRPr lang="fr-FR" sz="2400" dirty="0">
              <a:solidFill>
                <a:srgbClr val="C00000"/>
              </a:solidFill>
            </a:endParaRPr>
          </a:p>
          <a:p>
            <a:pPr algn="ctr">
              <a:lnSpc>
                <a:spcPct val="150000"/>
              </a:lnSpc>
            </a:pPr>
            <a:endParaRPr lang="fr-FR" sz="2400" dirty="0">
              <a:solidFill>
                <a:srgbClr val="C00000"/>
              </a:solidFill>
            </a:endParaRPr>
          </a:p>
        </p:txBody>
      </p:sp>
      <p:sp>
        <p:nvSpPr>
          <p:cNvPr id="6" name="Rectangle 5"/>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7" name="ZoneTexte 6"/>
          <p:cNvSpPr txBox="1"/>
          <p:nvPr/>
        </p:nvSpPr>
        <p:spPr>
          <a:xfrm>
            <a:off x="2836631" y="331539"/>
            <a:ext cx="5305243" cy="461665"/>
          </a:xfrm>
          <a:prstGeom prst="rect">
            <a:avLst/>
          </a:prstGeom>
          <a:noFill/>
        </p:spPr>
        <p:txBody>
          <a:bodyPr wrap="square" rtlCol="0">
            <a:spAutoFit/>
          </a:bodyPr>
          <a:lstStyle/>
          <a:p>
            <a:pPr algn="ctr"/>
            <a:r>
              <a:rPr lang="fr-FR" sz="2400" b="1" dirty="0"/>
              <a:t>ACTIVITÉ DE GROUPE </a:t>
            </a:r>
            <a:r>
              <a:rPr lang="fr-FR" sz="2400" b="1" dirty="0" smtClean="0"/>
              <a:t>N°2</a:t>
            </a:r>
            <a:endParaRPr lang="fr-FR" sz="2400" dirty="0"/>
          </a:p>
        </p:txBody>
      </p:sp>
      <p:pic>
        <p:nvPicPr>
          <p:cNvPr id="8" name="Image 7"/>
          <p:cNvPicPr>
            <a:picLocks noChangeAspect="1"/>
          </p:cNvPicPr>
          <p:nvPr/>
        </p:nvPicPr>
        <p:blipFill>
          <a:blip r:embed="rId2"/>
          <a:stretch>
            <a:fillRect/>
          </a:stretch>
        </p:blipFill>
        <p:spPr>
          <a:xfrm>
            <a:off x="0" y="0"/>
            <a:ext cx="2772884" cy="1124744"/>
          </a:xfrm>
          <a:prstGeom prst="rect">
            <a:avLst/>
          </a:prstGeom>
        </p:spPr>
      </p:pic>
      <p:sp>
        <p:nvSpPr>
          <p:cNvPr id="9" name="ZoneTexte 8"/>
          <p:cNvSpPr txBox="1"/>
          <p:nvPr/>
        </p:nvSpPr>
        <p:spPr>
          <a:xfrm>
            <a:off x="1276291" y="4896348"/>
            <a:ext cx="5967075" cy="1429622"/>
          </a:xfrm>
          <a:prstGeom prst="rect">
            <a:avLst/>
          </a:prstGeom>
          <a:noFill/>
        </p:spPr>
        <p:txBody>
          <a:bodyPr wrap="square" rtlCol="0">
            <a:spAutoFit/>
          </a:bodyPr>
          <a:lstStyle/>
          <a:p>
            <a:pPr marL="285750" indent="-285750" algn="ctr">
              <a:lnSpc>
                <a:spcPct val="150000"/>
              </a:lnSpc>
              <a:buFont typeface="Arial" charset="0"/>
              <a:buChar char="•"/>
            </a:pPr>
            <a:r>
              <a:rPr lang="fr-FR" sz="2000" b="1" dirty="0" smtClean="0"/>
              <a:t>RÉDACTION INDIVIDUELLE 10’</a:t>
            </a:r>
          </a:p>
          <a:p>
            <a:pPr marL="285750" indent="-285750" algn="ctr">
              <a:lnSpc>
                <a:spcPct val="150000"/>
              </a:lnSpc>
              <a:buFont typeface="Arial" charset="0"/>
              <a:buChar char="•"/>
            </a:pPr>
            <a:r>
              <a:rPr lang="fr-FR" sz="2000" b="1" dirty="0"/>
              <a:t>É</a:t>
            </a:r>
            <a:r>
              <a:rPr lang="fr-FR" sz="2000" b="1" dirty="0" smtClean="0"/>
              <a:t>CHANGES AU SEIN DU GROUPE 10’</a:t>
            </a:r>
          </a:p>
          <a:p>
            <a:pPr marL="285750" indent="-285750" algn="ctr">
              <a:lnSpc>
                <a:spcPct val="150000"/>
              </a:lnSpc>
              <a:buFont typeface="Arial" charset="0"/>
              <a:buChar char="•"/>
            </a:pPr>
            <a:r>
              <a:rPr lang="fr-FR" sz="2000" b="1" dirty="0" smtClean="0"/>
              <a:t>DISCUSSION SUR LES DIFFICULTÉS SOULEVÉES 10’</a:t>
            </a:r>
            <a:endParaRPr lang="fr-FR" sz="2000" dirty="0" smtClean="0"/>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20447708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3" name="ZoneTexte 2"/>
          <p:cNvSpPr txBox="1"/>
          <p:nvPr/>
        </p:nvSpPr>
        <p:spPr>
          <a:xfrm>
            <a:off x="2836631" y="331539"/>
            <a:ext cx="5305243" cy="461665"/>
          </a:xfrm>
          <a:prstGeom prst="rect">
            <a:avLst/>
          </a:prstGeom>
          <a:noFill/>
        </p:spPr>
        <p:txBody>
          <a:bodyPr wrap="square" rtlCol="0">
            <a:spAutoFit/>
          </a:bodyPr>
          <a:lstStyle/>
          <a:p>
            <a:pPr algn="ctr"/>
            <a:r>
              <a:rPr lang="fr-FR" sz="2400" b="1" dirty="0"/>
              <a:t>ACTIVITÉ DE GROUPE </a:t>
            </a:r>
            <a:r>
              <a:rPr lang="fr-FR" sz="2400" b="1" dirty="0" smtClean="0"/>
              <a:t>N°3</a:t>
            </a:r>
            <a:endParaRPr lang="fr-FR" sz="2400" dirty="0"/>
          </a:p>
        </p:txBody>
      </p:sp>
      <p:pic>
        <p:nvPicPr>
          <p:cNvPr id="4" name="Image 3"/>
          <p:cNvPicPr>
            <a:picLocks noChangeAspect="1"/>
          </p:cNvPicPr>
          <p:nvPr/>
        </p:nvPicPr>
        <p:blipFill>
          <a:blip r:embed="rId2"/>
          <a:stretch>
            <a:fillRect/>
          </a:stretch>
        </p:blipFill>
        <p:spPr>
          <a:xfrm>
            <a:off x="0" y="0"/>
            <a:ext cx="2772884" cy="1124744"/>
          </a:xfrm>
          <a:prstGeom prst="rect">
            <a:avLst/>
          </a:prstGeom>
        </p:spPr>
      </p:pic>
      <p:sp>
        <p:nvSpPr>
          <p:cNvPr id="5" name="ZoneTexte 4"/>
          <p:cNvSpPr txBox="1"/>
          <p:nvPr/>
        </p:nvSpPr>
        <p:spPr>
          <a:xfrm>
            <a:off x="377784" y="1267654"/>
            <a:ext cx="7764087" cy="3170099"/>
          </a:xfrm>
          <a:prstGeom prst="rect">
            <a:avLst/>
          </a:prstGeom>
          <a:noFill/>
        </p:spPr>
        <p:txBody>
          <a:bodyPr wrap="square" rtlCol="0">
            <a:spAutoFit/>
          </a:bodyPr>
          <a:lstStyle/>
          <a:p>
            <a:pPr marL="285750" indent="-285750">
              <a:buFont typeface="Arial" charset="0"/>
              <a:buChar char="•"/>
            </a:pPr>
            <a:endParaRPr lang="fr-FR" sz="2000" dirty="0"/>
          </a:p>
          <a:p>
            <a:pPr algn="ctr">
              <a:lnSpc>
                <a:spcPct val="150000"/>
              </a:lnSpc>
            </a:pPr>
            <a:r>
              <a:rPr lang="fr-FR" sz="2400" b="1" u="sng" dirty="0" smtClean="0">
                <a:solidFill>
                  <a:srgbClr val="C00000"/>
                </a:solidFill>
              </a:rPr>
              <a:t>ÉCHANGES :</a:t>
            </a:r>
          </a:p>
          <a:p>
            <a:pPr algn="ctr">
              <a:lnSpc>
                <a:spcPct val="150000"/>
              </a:lnSpc>
            </a:pPr>
            <a:r>
              <a:rPr lang="fr-FR" sz="2400" dirty="0" smtClean="0">
                <a:solidFill>
                  <a:srgbClr val="C00000"/>
                </a:solidFill>
              </a:rPr>
              <a:t>FORMULER SUR DES POST-IT LES INTÉRÊTS/LIMITES/DIFFICULTÉS QUE PEUT REVÊTIR LE FAIT D’EXPLICITER ET RENDRE VISIBLES SES OBJECTIFS D’APPRENTISSAGE</a:t>
            </a:r>
            <a:endParaRPr lang="fr-FR" sz="2400" dirty="0">
              <a:solidFill>
                <a:srgbClr val="C00000"/>
              </a:solidFill>
            </a:endParaRPr>
          </a:p>
        </p:txBody>
      </p:sp>
      <p:sp>
        <p:nvSpPr>
          <p:cNvPr id="6" name="ZoneTexte 5"/>
          <p:cNvSpPr txBox="1"/>
          <p:nvPr/>
        </p:nvSpPr>
        <p:spPr>
          <a:xfrm>
            <a:off x="1276291" y="4626383"/>
            <a:ext cx="5967075" cy="1429622"/>
          </a:xfrm>
          <a:prstGeom prst="rect">
            <a:avLst/>
          </a:prstGeom>
          <a:noFill/>
        </p:spPr>
        <p:txBody>
          <a:bodyPr wrap="square" rtlCol="0">
            <a:spAutoFit/>
          </a:bodyPr>
          <a:lstStyle/>
          <a:p>
            <a:pPr marL="285750" indent="-285750" algn="ctr">
              <a:lnSpc>
                <a:spcPct val="150000"/>
              </a:lnSpc>
              <a:buFont typeface="Arial" charset="0"/>
              <a:buChar char="•"/>
            </a:pPr>
            <a:r>
              <a:rPr lang="fr-FR" sz="2000" b="1" dirty="0" smtClean="0"/>
              <a:t>EFFETS POSITIFS/NÉGATIFS POUR L’ENSEIGNANT</a:t>
            </a:r>
          </a:p>
          <a:p>
            <a:pPr marL="285750" indent="-285750" algn="ctr">
              <a:lnSpc>
                <a:spcPct val="150000"/>
              </a:lnSpc>
              <a:buFont typeface="Arial" charset="0"/>
              <a:buChar char="•"/>
            </a:pPr>
            <a:r>
              <a:rPr lang="fr-FR" sz="2000" b="1" dirty="0"/>
              <a:t>EFFETS POSITIFS/NÉGATIFS POUR </a:t>
            </a:r>
            <a:r>
              <a:rPr lang="fr-FR" sz="2000" b="1" dirty="0" smtClean="0"/>
              <a:t>L’ÉQUIPE</a:t>
            </a:r>
            <a:endParaRPr lang="fr-FR" sz="2000" b="1" dirty="0"/>
          </a:p>
          <a:p>
            <a:pPr marL="285750" indent="-285750" algn="ctr">
              <a:lnSpc>
                <a:spcPct val="150000"/>
              </a:lnSpc>
              <a:buFont typeface="Arial" charset="0"/>
              <a:buChar char="•"/>
            </a:pPr>
            <a:r>
              <a:rPr lang="fr-FR" sz="2000" b="1" dirty="0"/>
              <a:t>EFFETS POSITIFS/NÉGATIFS POUR </a:t>
            </a:r>
            <a:r>
              <a:rPr lang="fr-FR" sz="2000" b="1" dirty="0" smtClean="0"/>
              <a:t>L’ÉTUDIANT</a:t>
            </a:r>
            <a:endParaRPr lang="fr-FR" sz="2000" b="1" dirty="0"/>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8386812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r 1"/>
          <p:cNvGrpSpPr/>
          <p:nvPr/>
        </p:nvGrpSpPr>
        <p:grpSpPr>
          <a:xfrm>
            <a:off x="646233" y="1502003"/>
            <a:ext cx="7253548" cy="5097325"/>
            <a:chOff x="799561" y="1053347"/>
            <a:chExt cx="7253548" cy="5097325"/>
          </a:xfrm>
        </p:grpSpPr>
        <p:pic>
          <p:nvPicPr>
            <p:cNvPr id="3" name="Picture 6" descr="ésultat de recherche d'images pour &quot;alignement pédagogique&quot;"/>
            <p:cNvPicPr>
              <a:picLocks noChangeAspect="1" noChangeArrowheads="1"/>
            </p:cNvPicPr>
            <p:nvPr/>
          </p:nvPicPr>
          <p:blipFill rotWithShape="1">
            <a:blip r:embed="rId2">
              <a:extLst>
                <a:ext uri="{28A0092B-C50C-407E-A947-70E740481C1C}">
                  <a14:useLocalDpi xmlns:a14="http://schemas.microsoft.com/office/drawing/2010/main" val="0"/>
                </a:ext>
              </a:extLst>
            </a:blip>
            <a:srcRect l="22267" t="30931" r="19202" b="10532"/>
            <a:stretch/>
          </p:blipFill>
          <p:spPr bwMode="auto">
            <a:xfrm>
              <a:off x="799561" y="1053347"/>
              <a:ext cx="7206514" cy="50973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à coins arrondis 3"/>
            <p:cNvSpPr/>
            <p:nvPr/>
          </p:nvSpPr>
          <p:spPr>
            <a:xfrm>
              <a:off x="3197412" y="1053347"/>
              <a:ext cx="2523278" cy="1329999"/>
            </a:xfrm>
            <a:prstGeom prst="roundRect">
              <a:avLst/>
            </a:prstGeom>
            <a:solidFill>
              <a:schemeClr val="accent4">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dirty="0"/>
                <a:t>ACQUISITION DE CONNAISSANCES DEVELOPPEMENT DE COMPETENCES</a:t>
              </a:r>
            </a:p>
          </p:txBody>
        </p:sp>
        <p:sp>
          <p:nvSpPr>
            <p:cNvPr id="5" name="Rectangle à coins arrondis 4"/>
            <p:cNvSpPr/>
            <p:nvPr/>
          </p:nvSpPr>
          <p:spPr>
            <a:xfrm>
              <a:off x="5611774" y="4527095"/>
              <a:ext cx="2441335" cy="1453833"/>
            </a:xfrm>
            <a:prstGeom prst="roundRect">
              <a:avLst/>
            </a:prstGeom>
            <a:solidFill>
              <a:schemeClr val="accent4">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000" dirty="0"/>
            </a:p>
            <a:p>
              <a:pPr algn="ctr"/>
              <a:r>
                <a:rPr lang="fr-FR" sz="2000" dirty="0"/>
                <a:t>PROCESSUS D’EVALUATION</a:t>
              </a:r>
            </a:p>
            <a:p>
              <a:pPr algn="ctr"/>
              <a:endParaRPr lang="fr-FR" sz="2000" dirty="0"/>
            </a:p>
          </p:txBody>
        </p:sp>
        <p:sp>
          <p:nvSpPr>
            <p:cNvPr id="6" name="Rectangle à coins arrondis 5"/>
            <p:cNvSpPr/>
            <p:nvPr/>
          </p:nvSpPr>
          <p:spPr>
            <a:xfrm>
              <a:off x="799561" y="4495735"/>
              <a:ext cx="2397851" cy="1438153"/>
            </a:xfrm>
            <a:prstGeom prst="roundRect">
              <a:avLst/>
            </a:prstGeom>
            <a:solidFill>
              <a:schemeClr val="accent4">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dirty="0"/>
                <a:t>ACTIVITES PEDAGOGIQUES</a:t>
              </a:r>
            </a:p>
          </p:txBody>
        </p:sp>
      </p:grpSp>
      <p:sp>
        <p:nvSpPr>
          <p:cNvPr id="7" name="Rectangle 6"/>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8" name="ZoneTexte 7"/>
          <p:cNvSpPr txBox="1"/>
          <p:nvPr/>
        </p:nvSpPr>
        <p:spPr>
          <a:xfrm>
            <a:off x="2790599" y="146874"/>
            <a:ext cx="5553526" cy="830997"/>
          </a:xfrm>
          <a:prstGeom prst="rect">
            <a:avLst/>
          </a:prstGeom>
          <a:noFill/>
        </p:spPr>
        <p:txBody>
          <a:bodyPr wrap="square" rtlCol="0">
            <a:spAutoFit/>
          </a:bodyPr>
          <a:lstStyle/>
          <a:p>
            <a:pPr algn="ctr"/>
            <a:r>
              <a:rPr lang="fr-FR" sz="2400" b="1" dirty="0" smtClean="0"/>
              <a:t>UN INTÉRÊT MAJEUR À LA FORMULATION DES OAV : L’ALIGNEMENT PÉDAGOGIQUE</a:t>
            </a:r>
            <a:endParaRPr lang="fr-FR" sz="2400" dirty="0"/>
          </a:p>
        </p:txBody>
      </p:sp>
      <p:pic>
        <p:nvPicPr>
          <p:cNvPr id="9" name="Image 8"/>
          <p:cNvPicPr>
            <a:picLocks noChangeAspect="1"/>
          </p:cNvPicPr>
          <p:nvPr/>
        </p:nvPicPr>
        <p:blipFill>
          <a:blip r:embed="rId3"/>
          <a:stretch>
            <a:fillRect/>
          </a:stretch>
        </p:blipFill>
        <p:spPr>
          <a:xfrm>
            <a:off x="0" y="0"/>
            <a:ext cx="2772884" cy="1124744"/>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1697909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77787" y="1650968"/>
            <a:ext cx="7764087" cy="3600986"/>
          </a:xfrm>
          <a:prstGeom prst="rect">
            <a:avLst/>
          </a:prstGeom>
          <a:noFill/>
        </p:spPr>
        <p:txBody>
          <a:bodyPr wrap="square" rtlCol="0">
            <a:spAutoFit/>
          </a:bodyPr>
          <a:lstStyle/>
          <a:p>
            <a:pPr marL="285750" indent="-285750">
              <a:lnSpc>
                <a:spcPct val="150000"/>
              </a:lnSpc>
              <a:buFont typeface="Arial" charset="0"/>
              <a:buChar char="•"/>
            </a:pPr>
            <a:r>
              <a:rPr lang="fr-FR" sz="2000" b="1" dirty="0" smtClean="0"/>
              <a:t>FICHES ROF : DESCRIPTIF D’UE </a:t>
            </a:r>
          </a:p>
          <a:p>
            <a:pPr marL="285750" indent="-285750">
              <a:lnSpc>
                <a:spcPct val="150000"/>
              </a:lnSpc>
              <a:buFont typeface="Arial" charset="0"/>
              <a:buChar char="•"/>
            </a:pPr>
            <a:r>
              <a:rPr lang="fr-FR" sz="2000" b="1" dirty="0" smtClean="0"/>
              <a:t>NIVEAU CHOISI : L1</a:t>
            </a:r>
          </a:p>
          <a:p>
            <a:pPr marL="285750" indent="-285750">
              <a:lnSpc>
                <a:spcPct val="150000"/>
              </a:lnSpc>
              <a:buFont typeface="Arial" charset="0"/>
              <a:buChar char="•"/>
            </a:pPr>
            <a:r>
              <a:rPr lang="fr-FR" sz="2000" b="1" dirty="0" smtClean="0"/>
              <a:t>3 FICHES DE DISCIPLINES DIFFÉRENTES</a:t>
            </a:r>
            <a:endParaRPr lang="fr-FR" sz="2000" dirty="0" smtClean="0"/>
          </a:p>
          <a:p>
            <a:pPr marL="285750" indent="-285750">
              <a:lnSpc>
                <a:spcPct val="150000"/>
              </a:lnSpc>
              <a:buFont typeface="Arial" charset="0"/>
              <a:buChar char="•"/>
            </a:pPr>
            <a:endParaRPr lang="fr-FR" sz="2000" dirty="0"/>
          </a:p>
          <a:p>
            <a:pPr algn="ctr">
              <a:lnSpc>
                <a:spcPct val="150000"/>
              </a:lnSpc>
            </a:pPr>
            <a:r>
              <a:rPr lang="fr-FR" sz="2400" b="1" dirty="0" smtClean="0">
                <a:solidFill>
                  <a:srgbClr val="C00000"/>
                </a:solidFill>
              </a:rPr>
              <a:t>QUELS SONT LES ÉLÉMENTS REMARQUABLES DE STRUCTURATION ET DE VOCABULAIRE REPÉRABLES DANS CES FICHES ?</a:t>
            </a:r>
            <a:endParaRPr lang="fr-FR" sz="2400" dirty="0">
              <a:solidFill>
                <a:srgbClr val="C00000"/>
              </a:solidFill>
            </a:endParaRPr>
          </a:p>
        </p:txBody>
      </p:sp>
      <p:sp>
        <p:nvSpPr>
          <p:cNvPr id="6" name="Rectangle 5"/>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7" name="ZoneTexte 6"/>
          <p:cNvSpPr txBox="1"/>
          <p:nvPr/>
        </p:nvSpPr>
        <p:spPr>
          <a:xfrm>
            <a:off x="2836631" y="331539"/>
            <a:ext cx="5305243" cy="461665"/>
          </a:xfrm>
          <a:prstGeom prst="rect">
            <a:avLst/>
          </a:prstGeom>
          <a:noFill/>
        </p:spPr>
        <p:txBody>
          <a:bodyPr wrap="square" rtlCol="0">
            <a:spAutoFit/>
          </a:bodyPr>
          <a:lstStyle/>
          <a:p>
            <a:pPr algn="ctr"/>
            <a:r>
              <a:rPr lang="fr-FR" sz="2400" b="1" dirty="0"/>
              <a:t>ACTIVITÉ DE GROUPE </a:t>
            </a:r>
            <a:r>
              <a:rPr lang="fr-FR" sz="2400" b="1" dirty="0" smtClean="0"/>
              <a:t>N°1</a:t>
            </a:r>
            <a:endParaRPr lang="fr-FR" sz="2400" dirty="0"/>
          </a:p>
        </p:txBody>
      </p:sp>
      <p:pic>
        <p:nvPicPr>
          <p:cNvPr id="8" name="Image 7"/>
          <p:cNvPicPr>
            <a:picLocks noChangeAspect="1"/>
          </p:cNvPicPr>
          <p:nvPr/>
        </p:nvPicPr>
        <p:blipFill>
          <a:blip r:embed="rId2"/>
          <a:stretch>
            <a:fillRect/>
          </a:stretch>
        </p:blipFill>
        <p:spPr>
          <a:xfrm>
            <a:off x="0" y="0"/>
            <a:ext cx="2772884" cy="1124744"/>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2663766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77787" y="1456284"/>
            <a:ext cx="7764087" cy="4278094"/>
          </a:xfrm>
          <a:prstGeom prst="rect">
            <a:avLst/>
          </a:prstGeom>
          <a:noFill/>
        </p:spPr>
        <p:txBody>
          <a:bodyPr wrap="square" rtlCol="0">
            <a:spAutoFit/>
          </a:bodyPr>
          <a:lstStyle/>
          <a:p>
            <a:pPr marL="285750" indent="-285750">
              <a:lnSpc>
                <a:spcPct val="150000"/>
              </a:lnSpc>
              <a:buFont typeface="Arial" charset="0"/>
              <a:buChar char="•"/>
            </a:pPr>
            <a:r>
              <a:rPr lang="fr-FR" sz="2000" b="1" dirty="0" smtClean="0"/>
              <a:t>FICHES ROF : DESCRIPTIF D’UE </a:t>
            </a:r>
          </a:p>
          <a:p>
            <a:pPr marL="285750" indent="-285750">
              <a:lnSpc>
                <a:spcPct val="150000"/>
              </a:lnSpc>
              <a:buFont typeface="Arial" charset="0"/>
              <a:buChar char="•"/>
            </a:pPr>
            <a:r>
              <a:rPr lang="fr-FR" sz="2000" b="1" dirty="0" smtClean="0"/>
              <a:t>NIVEAU CHOISI : L1</a:t>
            </a:r>
          </a:p>
          <a:p>
            <a:pPr marL="285750" indent="-285750">
              <a:lnSpc>
                <a:spcPct val="150000"/>
              </a:lnSpc>
              <a:buFont typeface="Arial" charset="0"/>
              <a:buChar char="•"/>
            </a:pPr>
            <a:r>
              <a:rPr lang="fr-FR" sz="2000" b="1" u="sng" dirty="0" smtClean="0"/>
              <a:t>SUR UNE FICHE AU CHOIX</a:t>
            </a:r>
            <a:endParaRPr lang="fr-FR" sz="2000" u="sng" dirty="0" smtClean="0"/>
          </a:p>
          <a:p>
            <a:pPr marL="285750" indent="-285750">
              <a:buFont typeface="Arial" charset="0"/>
              <a:buChar char="•"/>
            </a:pPr>
            <a:endParaRPr lang="fr-FR" sz="2000" dirty="0"/>
          </a:p>
          <a:p>
            <a:pPr algn="ctr">
              <a:lnSpc>
                <a:spcPct val="150000"/>
              </a:lnSpc>
            </a:pPr>
            <a:r>
              <a:rPr lang="fr-FR" sz="2400" b="1" dirty="0" smtClean="0">
                <a:solidFill>
                  <a:srgbClr val="C00000"/>
                </a:solidFill>
              </a:rPr>
              <a:t>SITUATION 1 (</a:t>
            </a:r>
            <a:r>
              <a:rPr lang="fr-FR" sz="2400" b="1" u="sng" dirty="0" smtClean="0">
                <a:solidFill>
                  <a:srgbClr val="C00000"/>
                </a:solidFill>
              </a:rPr>
              <a:t>POINT DE VUE DE L’ENSEIGNANT</a:t>
            </a:r>
            <a:r>
              <a:rPr lang="fr-FR" sz="2400" b="1" dirty="0" smtClean="0">
                <a:solidFill>
                  <a:srgbClr val="C00000"/>
                </a:solidFill>
              </a:rPr>
              <a:t>): </a:t>
            </a:r>
          </a:p>
          <a:p>
            <a:pPr algn="ctr">
              <a:lnSpc>
                <a:spcPct val="150000"/>
              </a:lnSpc>
            </a:pPr>
            <a:r>
              <a:rPr lang="fr-FR" sz="2400" b="1" dirty="0" smtClean="0">
                <a:solidFill>
                  <a:srgbClr val="C00000"/>
                </a:solidFill>
              </a:rPr>
              <a:t>VOUS DEVEZ PRENDRE LA RESPONSABILITÉ DE CETTE UE. </a:t>
            </a:r>
          </a:p>
          <a:p>
            <a:pPr algn="ctr">
              <a:lnSpc>
                <a:spcPct val="150000"/>
              </a:lnSpc>
            </a:pPr>
            <a:r>
              <a:rPr lang="fr-FR" sz="2000" dirty="0" smtClean="0">
                <a:solidFill>
                  <a:srgbClr val="C00000"/>
                </a:solidFill>
              </a:rPr>
              <a:t>CETTE FICHE VOUS PARAÎT-ELLE CLAIRE? VOUS PERMET-ELLE DE VOUS PROJETER DANS L’ORGANISATION DU CONTENU EN ENSEIGNEMENTS ? DES POINTS VOUS PARAISSENT-ILS MANQUER ?</a:t>
            </a:r>
            <a:endParaRPr lang="fr-FR" sz="2000" dirty="0">
              <a:solidFill>
                <a:srgbClr val="C00000"/>
              </a:solidFill>
            </a:endParaRPr>
          </a:p>
        </p:txBody>
      </p:sp>
      <p:sp>
        <p:nvSpPr>
          <p:cNvPr id="6" name="Rectangle 5"/>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7" name="ZoneTexte 6"/>
          <p:cNvSpPr txBox="1"/>
          <p:nvPr/>
        </p:nvSpPr>
        <p:spPr>
          <a:xfrm>
            <a:off x="2836631" y="331539"/>
            <a:ext cx="5305243" cy="461665"/>
          </a:xfrm>
          <a:prstGeom prst="rect">
            <a:avLst/>
          </a:prstGeom>
          <a:noFill/>
        </p:spPr>
        <p:txBody>
          <a:bodyPr wrap="square" rtlCol="0">
            <a:spAutoFit/>
          </a:bodyPr>
          <a:lstStyle/>
          <a:p>
            <a:pPr algn="ctr"/>
            <a:r>
              <a:rPr lang="fr-FR" sz="2400" b="1" dirty="0"/>
              <a:t>ACTIVITÉ DE GROUPE </a:t>
            </a:r>
            <a:r>
              <a:rPr lang="fr-FR" sz="2400" b="1" dirty="0" smtClean="0"/>
              <a:t>N°1</a:t>
            </a:r>
            <a:endParaRPr lang="fr-FR" sz="2400" dirty="0"/>
          </a:p>
        </p:txBody>
      </p:sp>
      <p:pic>
        <p:nvPicPr>
          <p:cNvPr id="8" name="Image 7"/>
          <p:cNvPicPr>
            <a:picLocks noChangeAspect="1"/>
          </p:cNvPicPr>
          <p:nvPr/>
        </p:nvPicPr>
        <p:blipFill>
          <a:blip r:embed="rId2"/>
          <a:stretch>
            <a:fillRect/>
          </a:stretch>
        </p:blipFill>
        <p:spPr>
          <a:xfrm>
            <a:off x="0" y="0"/>
            <a:ext cx="2772884" cy="1124744"/>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459686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52698" y="1456284"/>
            <a:ext cx="7919805" cy="4278094"/>
          </a:xfrm>
          <a:prstGeom prst="rect">
            <a:avLst/>
          </a:prstGeom>
          <a:noFill/>
        </p:spPr>
        <p:txBody>
          <a:bodyPr wrap="square" rtlCol="0">
            <a:spAutoFit/>
          </a:bodyPr>
          <a:lstStyle/>
          <a:p>
            <a:pPr marL="285750" indent="-285750">
              <a:lnSpc>
                <a:spcPct val="150000"/>
              </a:lnSpc>
              <a:buFont typeface="Arial" charset="0"/>
              <a:buChar char="•"/>
            </a:pPr>
            <a:r>
              <a:rPr lang="fr-FR" sz="2000" b="1" dirty="0" smtClean="0"/>
              <a:t>FICHES ROF : DESCRIPTIF D’UE </a:t>
            </a:r>
          </a:p>
          <a:p>
            <a:pPr marL="285750" indent="-285750">
              <a:lnSpc>
                <a:spcPct val="150000"/>
              </a:lnSpc>
              <a:buFont typeface="Arial" charset="0"/>
              <a:buChar char="•"/>
            </a:pPr>
            <a:r>
              <a:rPr lang="fr-FR" sz="2000" b="1" dirty="0" smtClean="0"/>
              <a:t>NIVEAU CHOISI : L1</a:t>
            </a:r>
          </a:p>
          <a:p>
            <a:pPr marL="285750" indent="-285750">
              <a:lnSpc>
                <a:spcPct val="150000"/>
              </a:lnSpc>
              <a:buFont typeface="Arial" charset="0"/>
              <a:buChar char="•"/>
            </a:pPr>
            <a:r>
              <a:rPr lang="fr-FR" sz="2000" b="1" u="sng" dirty="0" smtClean="0"/>
              <a:t>SUR UNE FICHE AU CHOIX</a:t>
            </a:r>
            <a:endParaRPr lang="fr-FR" sz="2000" u="sng" dirty="0" smtClean="0"/>
          </a:p>
          <a:p>
            <a:pPr marL="285750" indent="-285750">
              <a:buFont typeface="Arial" charset="0"/>
              <a:buChar char="•"/>
            </a:pPr>
            <a:endParaRPr lang="fr-FR" sz="2000" dirty="0"/>
          </a:p>
          <a:p>
            <a:pPr algn="ctr">
              <a:lnSpc>
                <a:spcPct val="150000"/>
              </a:lnSpc>
            </a:pPr>
            <a:r>
              <a:rPr lang="fr-FR" sz="2400" b="1" dirty="0" smtClean="0">
                <a:solidFill>
                  <a:srgbClr val="C00000"/>
                </a:solidFill>
              </a:rPr>
              <a:t>SITUATION 2 (</a:t>
            </a:r>
            <a:r>
              <a:rPr lang="fr-FR" sz="2400" b="1" u="sng" dirty="0" smtClean="0">
                <a:solidFill>
                  <a:srgbClr val="C00000"/>
                </a:solidFill>
              </a:rPr>
              <a:t>POINT DE VUE DE L’ÉTUDIANT</a:t>
            </a:r>
            <a:r>
              <a:rPr lang="fr-FR" sz="2400" b="1" dirty="0" smtClean="0">
                <a:solidFill>
                  <a:srgbClr val="C00000"/>
                </a:solidFill>
              </a:rPr>
              <a:t>): </a:t>
            </a:r>
          </a:p>
          <a:p>
            <a:pPr algn="ctr">
              <a:lnSpc>
                <a:spcPct val="150000"/>
              </a:lnSpc>
            </a:pPr>
            <a:r>
              <a:rPr lang="fr-FR" sz="2400" b="1" dirty="0" smtClean="0">
                <a:solidFill>
                  <a:srgbClr val="C00000"/>
                </a:solidFill>
              </a:rPr>
              <a:t>VOUS ENVISAGEZ DE CHOISIR CETTE UE. </a:t>
            </a:r>
          </a:p>
          <a:p>
            <a:pPr algn="ctr">
              <a:lnSpc>
                <a:spcPct val="150000"/>
              </a:lnSpc>
            </a:pPr>
            <a:r>
              <a:rPr lang="fr-FR" sz="2000" dirty="0" smtClean="0">
                <a:solidFill>
                  <a:srgbClr val="C00000"/>
                </a:solidFill>
              </a:rPr>
              <a:t>CETTE FICHE VOUS PARAÎT-ELLE INFORMATIVE QUAND AUX SAVOIRS/SAVOIRS-FAIRE QUE VOUS ALLEZ ACQUÉRIR EN FIN D’UE ? VOUS PERMET-ELLE DE VOUS PROJETER SUR LES ATTENTES DE L’EXAMEN ?</a:t>
            </a:r>
            <a:endParaRPr lang="fr-FR" sz="2000" dirty="0">
              <a:solidFill>
                <a:srgbClr val="C00000"/>
              </a:solidFill>
            </a:endParaRPr>
          </a:p>
        </p:txBody>
      </p:sp>
      <p:sp>
        <p:nvSpPr>
          <p:cNvPr id="6" name="Rectangle 5"/>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7" name="ZoneTexte 6"/>
          <p:cNvSpPr txBox="1"/>
          <p:nvPr/>
        </p:nvSpPr>
        <p:spPr>
          <a:xfrm>
            <a:off x="2836631" y="331539"/>
            <a:ext cx="5305243" cy="461665"/>
          </a:xfrm>
          <a:prstGeom prst="rect">
            <a:avLst/>
          </a:prstGeom>
          <a:noFill/>
        </p:spPr>
        <p:txBody>
          <a:bodyPr wrap="square" rtlCol="0">
            <a:spAutoFit/>
          </a:bodyPr>
          <a:lstStyle/>
          <a:p>
            <a:pPr algn="ctr"/>
            <a:r>
              <a:rPr lang="fr-FR" sz="2400" b="1" dirty="0"/>
              <a:t>ACTIVITÉ DE GROUPE </a:t>
            </a:r>
            <a:r>
              <a:rPr lang="fr-FR" sz="2400" b="1" dirty="0" smtClean="0"/>
              <a:t>N°1</a:t>
            </a:r>
            <a:endParaRPr lang="fr-FR" sz="2400" dirty="0"/>
          </a:p>
        </p:txBody>
      </p:sp>
      <p:pic>
        <p:nvPicPr>
          <p:cNvPr id="8" name="Image 7"/>
          <p:cNvPicPr>
            <a:picLocks noChangeAspect="1"/>
          </p:cNvPicPr>
          <p:nvPr/>
        </p:nvPicPr>
        <p:blipFill>
          <a:blip r:embed="rId2"/>
          <a:stretch>
            <a:fillRect/>
          </a:stretch>
        </p:blipFill>
        <p:spPr>
          <a:xfrm>
            <a:off x="0" y="0"/>
            <a:ext cx="2772884" cy="1124744"/>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611317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77787" y="1501913"/>
            <a:ext cx="7764087" cy="2523768"/>
          </a:xfrm>
          <a:prstGeom prst="rect">
            <a:avLst/>
          </a:prstGeom>
          <a:noFill/>
        </p:spPr>
        <p:txBody>
          <a:bodyPr wrap="square" rtlCol="0">
            <a:spAutoFit/>
          </a:bodyPr>
          <a:lstStyle/>
          <a:p>
            <a:pPr algn="ctr">
              <a:spcAft>
                <a:spcPts val="600"/>
              </a:spcAft>
            </a:pPr>
            <a:r>
              <a:rPr lang="fr-FR" sz="2000" b="1" dirty="0" smtClean="0"/>
              <a:t>SYNONYMES : ACQUIS D’APPRENTISSAGE VISÉ (AAV)</a:t>
            </a:r>
          </a:p>
          <a:p>
            <a:pPr algn="ctr">
              <a:spcAft>
                <a:spcPts val="600"/>
              </a:spcAft>
            </a:pPr>
            <a:r>
              <a:rPr lang="fr-FR" sz="2000" b="1" dirty="0" smtClean="0"/>
              <a:t> INTENDED LEARNING OUTCOME</a:t>
            </a:r>
            <a:endParaRPr lang="fr-FR" sz="2000" dirty="0" smtClean="0"/>
          </a:p>
          <a:p>
            <a:pPr algn="ctr">
              <a:lnSpc>
                <a:spcPct val="150000"/>
              </a:lnSpc>
            </a:pPr>
            <a:r>
              <a:rPr lang="fr-FR" sz="2400" dirty="0" smtClean="0"/>
              <a:t>AFFIRMATION QUI DÉCRIT CE QU’UN APPRENANT SERA EN MESURE DE « FAIRE » À L’ISSUE DE TOUT OU PARTIE D’UN PARCOURS D’APPRENTISSAGE</a:t>
            </a:r>
            <a:endParaRPr lang="fr-FR" sz="2400" dirty="0"/>
          </a:p>
        </p:txBody>
      </p:sp>
      <p:sp>
        <p:nvSpPr>
          <p:cNvPr id="6" name="Rectangle 5"/>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7" name="ZoneTexte 6"/>
          <p:cNvSpPr txBox="1"/>
          <p:nvPr/>
        </p:nvSpPr>
        <p:spPr>
          <a:xfrm>
            <a:off x="2836631" y="164220"/>
            <a:ext cx="5305243" cy="830997"/>
          </a:xfrm>
          <a:prstGeom prst="rect">
            <a:avLst/>
          </a:prstGeom>
          <a:noFill/>
        </p:spPr>
        <p:txBody>
          <a:bodyPr wrap="square" rtlCol="0">
            <a:spAutoFit/>
          </a:bodyPr>
          <a:lstStyle/>
          <a:p>
            <a:pPr algn="ctr"/>
            <a:r>
              <a:rPr lang="fr-FR" sz="2400" b="1" dirty="0" smtClean="0"/>
              <a:t>QU’EST Q’UN OBJECTIF D’APPRENTISSAGE ?</a:t>
            </a:r>
            <a:endParaRPr lang="fr-FR" sz="2400" dirty="0"/>
          </a:p>
        </p:txBody>
      </p:sp>
      <p:pic>
        <p:nvPicPr>
          <p:cNvPr id="8" name="Image 7"/>
          <p:cNvPicPr>
            <a:picLocks noChangeAspect="1"/>
          </p:cNvPicPr>
          <p:nvPr/>
        </p:nvPicPr>
        <p:blipFill>
          <a:blip r:embed="rId2"/>
          <a:stretch>
            <a:fillRect/>
          </a:stretch>
        </p:blipFill>
        <p:spPr>
          <a:xfrm>
            <a:off x="0" y="0"/>
            <a:ext cx="2772884" cy="1124744"/>
          </a:xfrm>
          <a:prstGeom prst="rect">
            <a:avLst/>
          </a:prstGeom>
        </p:spPr>
      </p:pic>
      <p:sp>
        <p:nvSpPr>
          <p:cNvPr id="2" name="Bulle rectangulaire à coins arrondis 1"/>
          <p:cNvSpPr/>
          <p:nvPr/>
        </p:nvSpPr>
        <p:spPr>
          <a:xfrm>
            <a:off x="526171" y="4593338"/>
            <a:ext cx="7467317" cy="1945249"/>
          </a:xfrm>
          <a:prstGeom prst="wedgeRoundRectCallout">
            <a:avLst>
              <a:gd name="adj1" fmla="val -4691"/>
              <a:gd name="adj2" fmla="val -73315"/>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rPr>
              <a:t>EXEMPLE : </a:t>
            </a:r>
            <a:r>
              <a:rPr lang="fr-FR" sz="2200" dirty="0" smtClean="0">
                <a:solidFill>
                  <a:schemeClr val="tx1"/>
                </a:solidFill>
              </a:rPr>
              <a:t>À l’issue de la première année de cursus</a:t>
            </a:r>
            <a:r>
              <a:rPr lang="mr-IN" sz="2200" dirty="0" smtClean="0">
                <a:solidFill>
                  <a:schemeClr val="tx1"/>
                </a:solidFill>
              </a:rPr>
              <a:t>…</a:t>
            </a:r>
            <a:r>
              <a:rPr lang="fr-FR" sz="2200" dirty="0" smtClean="0">
                <a:solidFill>
                  <a:schemeClr val="tx1"/>
                </a:solidFill>
              </a:rPr>
              <a:t>, l’étudiant sera capable de produire en moins de 30 minutes un résumé écrit, en français, des principales idées développées dans un article technique (inédit pour lui), rédigé en anglais et se rapportant à une matière du programme.</a:t>
            </a:r>
            <a:endParaRPr lang="fr-FR" sz="2200" dirty="0">
              <a:solidFill>
                <a:schemeClr val="tx1"/>
              </a:solidFill>
            </a:endParaRP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212575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7" name="ZoneTexte 6"/>
          <p:cNvSpPr txBox="1"/>
          <p:nvPr/>
        </p:nvSpPr>
        <p:spPr>
          <a:xfrm>
            <a:off x="2836631" y="164220"/>
            <a:ext cx="5305243" cy="830997"/>
          </a:xfrm>
          <a:prstGeom prst="rect">
            <a:avLst/>
          </a:prstGeom>
          <a:noFill/>
        </p:spPr>
        <p:txBody>
          <a:bodyPr wrap="square" rtlCol="0">
            <a:spAutoFit/>
          </a:bodyPr>
          <a:lstStyle/>
          <a:p>
            <a:pPr algn="ctr"/>
            <a:r>
              <a:rPr lang="fr-FR" sz="2400" b="1" dirty="0" smtClean="0"/>
              <a:t>QU’EST Q’UN OBJECTIF D’APPRENTISSAGE ?</a:t>
            </a:r>
            <a:endParaRPr lang="fr-FR" sz="2400" dirty="0"/>
          </a:p>
        </p:txBody>
      </p:sp>
      <p:pic>
        <p:nvPicPr>
          <p:cNvPr id="8" name="Image 7"/>
          <p:cNvPicPr>
            <a:picLocks noChangeAspect="1"/>
          </p:cNvPicPr>
          <p:nvPr/>
        </p:nvPicPr>
        <p:blipFill>
          <a:blip r:embed="rId2"/>
          <a:stretch>
            <a:fillRect/>
          </a:stretch>
        </p:blipFill>
        <p:spPr>
          <a:xfrm>
            <a:off x="0" y="0"/>
            <a:ext cx="2772884" cy="1124744"/>
          </a:xfrm>
          <a:prstGeom prst="rect">
            <a:avLst/>
          </a:prstGeom>
        </p:spPr>
      </p:pic>
      <p:graphicFrame>
        <p:nvGraphicFramePr>
          <p:cNvPr id="3" name="Tableau 2"/>
          <p:cNvGraphicFramePr>
            <a:graphicFrameLocks noGrp="1"/>
          </p:cNvGraphicFramePr>
          <p:nvPr>
            <p:extLst>
              <p:ext uri="{D42A27DB-BD31-4B8C-83A1-F6EECF244321}">
                <p14:modId xmlns:p14="http://schemas.microsoft.com/office/powerpoint/2010/main" val="1700866905"/>
              </p:ext>
            </p:extLst>
          </p:nvPr>
        </p:nvGraphicFramePr>
        <p:xfrm>
          <a:off x="254832" y="1704148"/>
          <a:ext cx="8019738" cy="3737281"/>
        </p:xfrm>
        <a:graphic>
          <a:graphicData uri="http://schemas.openxmlformats.org/drawingml/2006/table">
            <a:tbl>
              <a:tblPr firstRow="1" bandRow="1">
                <a:tableStyleId>{21E4AEA4-8DFA-4A89-87EB-49C32662AFE0}</a:tableStyleId>
              </a:tblPr>
              <a:tblGrid>
                <a:gridCol w="4009869"/>
                <a:gridCol w="4009869"/>
              </a:tblGrid>
              <a:tr h="887267">
                <a:tc>
                  <a:txBody>
                    <a:bodyPr/>
                    <a:lstStyle/>
                    <a:p>
                      <a:pPr algn="ctr"/>
                      <a:r>
                        <a:rPr lang="fr-FR" sz="2200" dirty="0" smtClean="0"/>
                        <a:t>DESCRIPTIF CENTRÉ SUR L’ENSEIGNANT</a:t>
                      </a:r>
                      <a:endParaRPr lang="fr-FR" sz="2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200" dirty="0" smtClean="0"/>
                        <a:t>DESCRIPTIF CENTRÉ SUR L’ÉTUDIANT</a:t>
                      </a:r>
                    </a:p>
                  </a:txBody>
                  <a:tcPr/>
                </a:tc>
              </a:tr>
              <a:tr h="2850014">
                <a:tc>
                  <a:txBody>
                    <a:bodyPr/>
                    <a:lstStyle/>
                    <a:p>
                      <a:r>
                        <a:rPr lang="fr-FR" sz="2200" dirty="0" smtClean="0"/>
                        <a:t>Pendant</a:t>
                      </a:r>
                      <a:r>
                        <a:rPr lang="fr-FR" sz="2200" baseline="0" dirty="0" smtClean="0"/>
                        <a:t> ce cours, l’étudiant aura l’occasion de voir tel ou tel point de programme</a:t>
                      </a:r>
                      <a:r>
                        <a:rPr lang="mr-IN" sz="2200" baseline="0" dirty="0" smtClean="0"/>
                        <a:t>…</a:t>
                      </a:r>
                      <a:r>
                        <a:rPr lang="fr-FR" sz="2200" baseline="0" dirty="0" smtClean="0"/>
                        <a:t> d’aborder les notions relatives à</a:t>
                      </a:r>
                      <a:r>
                        <a:rPr lang="mr-IN" sz="2200" baseline="0" dirty="0" smtClean="0"/>
                        <a:t>…</a:t>
                      </a:r>
                      <a:r>
                        <a:rPr lang="fr-FR" sz="2200" baseline="0" dirty="0" smtClean="0"/>
                        <a:t> Le cours lui permettra de comprendre, appréhender que</a:t>
                      </a:r>
                      <a:r>
                        <a:rPr lang="mr-IN" sz="2200" baseline="0" dirty="0" smtClean="0"/>
                        <a:t>…</a:t>
                      </a:r>
                      <a:endParaRPr lang="fr-FR" sz="2200" dirty="0">
                        <a:solidFill>
                          <a:schemeClr val="tx1"/>
                        </a:solidFill>
                      </a:endParaRPr>
                    </a:p>
                  </a:txBody>
                  <a:tcPr/>
                </a:tc>
                <a:tc>
                  <a:txBody>
                    <a:bodyPr/>
                    <a:lstStyle/>
                    <a:p>
                      <a:r>
                        <a:rPr lang="fr-FR" sz="2200" dirty="0" smtClean="0"/>
                        <a:t>À l’issue de ce cours, l’étudiant sera capable de décrire</a:t>
                      </a:r>
                      <a:r>
                        <a:rPr lang="mr-IN" sz="2200" dirty="0" smtClean="0"/>
                        <a:t>…</a:t>
                      </a:r>
                      <a:r>
                        <a:rPr lang="fr-FR" sz="2200" dirty="0" smtClean="0"/>
                        <a:t> d’utiliser les</a:t>
                      </a:r>
                      <a:r>
                        <a:rPr lang="fr-FR" sz="2200" baseline="0" dirty="0" smtClean="0"/>
                        <a:t> notions relatives à</a:t>
                      </a:r>
                      <a:r>
                        <a:rPr lang="mr-IN" sz="2200" baseline="0" dirty="0" smtClean="0"/>
                        <a:t>…</a:t>
                      </a:r>
                      <a:r>
                        <a:rPr lang="fr-FR" sz="2200" baseline="0" dirty="0" smtClean="0"/>
                        <a:t> pour</a:t>
                      </a:r>
                      <a:r>
                        <a:rPr lang="mr-IN" sz="2200" baseline="0" dirty="0" smtClean="0"/>
                        <a:t>…</a:t>
                      </a:r>
                      <a:r>
                        <a:rPr lang="fr-FR" sz="2200" baseline="0" dirty="0" smtClean="0"/>
                        <a:t> de les appliquer dans tel ou tel contexte</a:t>
                      </a:r>
                      <a:r>
                        <a:rPr lang="mr-IN" sz="2200" baseline="0" dirty="0" smtClean="0"/>
                        <a:t>…</a:t>
                      </a:r>
                      <a:r>
                        <a:rPr lang="fr-FR" sz="2200" baseline="0" dirty="0" smtClean="0"/>
                        <a:t> de résoudre tel ou tel problème</a:t>
                      </a:r>
                      <a:r>
                        <a:rPr lang="mr-IN" sz="2200" baseline="0" dirty="0" smtClean="0"/>
                        <a:t>…</a:t>
                      </a:r>
                      <a:endParaRPr lang="fr-FR" sz="2200" dirty="0"/>
                    </a:p>
                  </a:txBody>
                  <a:tcPr/>
                </a:tc>
              </a:tr>
            </a:tbl>
          </a:graphicData>
        </a:graphic>
      </p:graphicFrame>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694890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3" name="ZoneTexte 2"/>
          <p:cNvSpPr txBox="1"/>
          <p:nvPr/>
        </p:nvSpPr>
        <p:spPr>
          <a:xfrm>
            <a:off x="2836631" y="164220"/>
            <a:ext cx="5305243" cy="830997"/>
          </a:xfrm>
          <a:prstGeom prst="rect">
            <a:avLst/>
          </a:prstGeom>
          <a:noFill/>
        </p:spPr>
        <p:txBody>
          <a:bodyPr wrap="square" rtlCol="0">
            <a:spAutoFit/>
          </a:bodyPr>
          <a:lstStyle/>
          <a:p>
            <a:pPr algn="ctr"/>
            <a:r>
              <a:rPr lang="fr-FR" sz="2400" b="1" dirty="0" smtClean="0"/>
              <a:t>LES OBJECTIFS D’APPRENTISSAGE SE RATTACHENT À 4 DOMAINES</a:t>
            </a:r>
            <a:endParaRPr lang="fr-FR" sz="2400" dirty="0"/>
          </a:p>
        </p:txBody>
      </p:sp>
      <p:pic>
        <p:nvPicPr>
          <p:cNvPr id="4" name="Image 3"/>
          <p:cNvPicPr>
            <a:picLocks noChangeAspect="1"/>
          </p:cNvPicPr>
          <p:nvPr/>
        </p:nvPicPr>
        <p:blipFill>
          <a:blip r:embed="rId2"/>
          <a:stretch>
            <a:fillRect/>
          </a:stretch>
        </p:blipFill>
        <p:spPr>
          <a:xfrm>
            <a:off x="0" y="0"/>
            <a:ext cx="2772884" cy="1124744"/>
          </a:xfrm>
          <a:prstGeom prst="rect">
            <a:avLst/>
          </a:prstGeom>
        </p:spPr>
      </p:pic>
      <p:graphicFrame>
        <p:nvGraphicFramePr>
          <p:cNvPr id="8" name="Tableau 7"/>
          <p:cNvGraphicFramePr>
            <a:graphicFrameLocks noGrp="1"/>
          </p:cNvGraphicFramePr>
          <p:nvPr>
            <p:extLst>
              <p:ext uri="{D42A27DB-BD31-4B8C-83A1-F6EECF244321}">
                <p14:modId xmlns:p14="http://schemas.microsoft.com/office/powerpoint/2010/main" val="474251116"/>
              </p:ext>
            </p:extLst>
          </p:nvPr>
        </p:nvGraphicFramePr>
        <p:xfrm>
          <a:off x="209861" y="1574023"/>
          <a:ext cx="8109679" cy="4707313"/>
        </p:xfrm>
        <a:graphic>
          <a:graphicData uri="http://schemas.openxmlformats.org/drawingml/2006/table">
            <a:tbl>
              <a:tblPr firstRow="1" bandRow="1">
                <a:tableStyleId>{F5AB1C69-6EDB-4FF4-983F-18BD219EF322}</a:tableStyleId>
              </a:tblPr>
              <a:tblGrid>
                <a:gridCol w="1993693"/>
                <a:gridCol w="6115986"/>
              </a:tblGrid>
              <a:tr h="378600">
                <a:tc>
                  <a:txBody>
                    <a:bodyPr/>
                    <a:lstStyle/>
                    <a:p>
                      <a:pPr algn="ctr"/>
                      <a:r>
                        <a:rPr lang="fr-FR" sz="2200" dirty="0" smtClean="0">
                          <a:solidFill>
                            <a:schemeClr val="tx1"/>
                          </a:solidFill>
                        </a:rPr>
                        <a:t>DOMAINES</a:t>
                      </a:r>
                      <a:endParaRPr lang="fr-FR" sz="2200" dirty="0">
                        <a:solidFill>
                          <a:schemeClr val="tx1"/>
                        </a:solidFill>
                      </a:endParaRPr>
                    </a:p>
                  </a:txBody>
                  <a:tcPr/>
                </a:tc>
                <a:tc>
                  <a:txBody>
                    <a:bodyPr/>
                    <a:lstStyle/>
                    <a:p>
                      <a:pPr algn="ctr"/>
                      <a:r>
                        <a:rPr lang="fr-FR" sz="2200" dirty="0" smtClean="0">
                          <a:solidFill>
                            <a:schemeClr val="tx1"/>
                          </a:solidFill>
                        </a:rPr>
                        <a:t>SAVOIRS-FAIRE</a:t>
                      </a:r>
                      <a:r>
                        <a:rPr lang="fr-FR" sz="2200" baseline="0" dirty="0" smtClean="0">
                          <a:solidFill>
                            <a:schemeClr val="tx1"/>
                          </a:solidFill>
                        </a:rPr>
                        <a:t> ASSOCIÉS</a:t>
                      </a:r>
                      <a:endParaRPr lang="fr-FR" sz="2200" dirty="0">
                        <a:solidFill>
                          <a:schemeClr val="tx1"/>
                        </a:solidFill>
                      </a:endParaRPr>
                    </a:p>
                  </a:txBody>
                  <a:tcPr/>
                </a:tc>
              </a:tr>
              <a:tr h="8623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t>COGNITIF</a:t>
                      </a:r>
                    </a:p>
                    <a:p>
                      <a:endParaRPr lang="fr-FR" sz="2000" dirty="0"/>
                    </a:p>
                  </a:txBody>
                  <a:tcPr/>
                </a:tc>
                <a:tc>
                  <a:txBody>
                    <a:bodyPr/>
                    <a:lstStyle/>
                    <a:p>
                      <a:r>
                        <a:rPr lang="fr-FR" sz="2000" dirty="0" smtClean="0"/>
                        <a:t>RESTITUTION,</a:t>
                      </a:r>
                      <a:r>
                        <a:rPr lang="fr-FR" sz="2000" baseline="0" dirty="0" smtClean="0"/>
                        <a:t> </a:t>
                      </a:r>
                      <a:r>
                        <a:rPr lang="fr-FR" sz="2000" dirty="0" smtClean="0"/>
                        <a:t>COMPRÉHENSION,</a:t>
                      </a:r>
                      <a:r>
                        <a:rPr lang="fr-FR" sz="2000" baseline="0" dirty="0" smtClean="0"/>
                        <a:t> </a:t>
                      </a:r>
                      <a:r>
                        <a:rPr lang="fr-FR" sz="2000" dirty="0" smtClean="0"/>
                        <a:t>COMPARAISON,</a:t>
                      </a:r>
                      <a:r>
                        <a:rPr lang="fr-FR" sz="2000" baseline="0" dirty="0" smtClean="0"/>
                        <a:t> </a:t>
                      </a:r>
                      <a:r>
                        <a:rPr lang="fr-FR" sz="2000" dirty="0" smtClean="0"/>
                        <a:t>ANALYSE,</a:t>
                      </a:r>
                      <a:r>
                        <a:rPr lang="fr-FR" sz="2000" baseline="0" dirty="0" smtClean="0"/>
                        <a:t> </a:t>
                      </a:r>
                      <a:r>
                        <a:rPr lang="fr-FR" sz="2000" dirty="0" smtClean="0"/>
                        <a:t>SYNTHÈSE,</a:t>
                      </a:r>
                      <a:r>
                        <a:rPr lang="fr-FR" sz="2000" baseline="0" dirty="0" smtClean="0"/>
                        <a:t> </a:t>
                      </a:r>
                      <a:r>
                        <a:rPr lang="fr-FR" sz="2000" dirty="0" smtClean="0"/>
                        <a:t>ARGUMENTATION,</a:t>
                      </a:r>
                      <a:r>
                        <a:rPr lang="fr-FR" sz="2000" baseline="0" dirty="0" smtClean="0"/>
                        <a:t> </a:t>
                      </a:r>
                      <a:r>
                        <a:rPr lang="fr-FR" sz="2000" dirty="0" smtClean="0"/>
                        <a:t>CRÉATION</a:t>
                      </a:r>
                      <a:r>
                        <a:rPr lang="mr-IN" sz="2000" dirty="0" smtClean="0"/>
                        <a:t>…</a:t>
                      </a:r>
                      <a:endParaRPr lang="fr-FR" sz="2000" dirty="0" smtClean="0"/>
                    </a:p>
                    <a:p>
                      <a:endParaRPr lang="fr-FR" sz="2000" dirty="0" smtClean="0"/>
                    </a:p>
                    <a:p>
                      <a:endParaRPr lang="fr-FR" sz="2000" dirty="0" smtClean="0"/>
                    </a:p>
                    <a:p>
                      <a:endParaRPr lang="fr-FR" sz="2000" dirty="0" smtClean="0"/>
                    </a:p>
                    <a:p>
                      <a:endParaRPr lang="fr-FR" sz="2000" dirty="0"/>
                    </a:p>
                  </a:txBody>
                  <a:tcPr/>
                </a:tc>
              </a:tr>
              <a:tr h="6534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t>PSYCHOMOTEUR</a:t>
                      </a:r>
                    </a:p>
                    <a:p>
                      <a:endParaRPr lang="fr-FR" sz="2000" dirty="0"/>
                    </a:p>
                  </a:txBody>
                  <a:tcPr/>
                </a:tc>
                <a:tc>
                  <a:txBody>
                    <a:bodyPr/>
                    <a:lstStyle/>
                    <a:p>
                      <a:r>
                        <a:rPr lang="fr-FR" sz="2000" dirty="0" smtClean="0"/>
                        <a:t>EXÉCUTION DE GESTES « PRO »,</a:t>
                      </a:r>
                      <a:r>
                        <a:rPr lang="fr-FR" sz="2000" baseline="0" dirty="0" smtClean="0"/>
                        <a:t> </a:t>
                      </a:r>
                      <a:r>
                        <a:rPr lang="fr-FR" sz="2000" dirty="0" smtClean="0"/>
                        <a:t>DEXTÉRITÉ,</a:t>
                      </a:r>
                      <a:r>
                        <a:rPr lang="fr-FR" sz="2000" baseline="0" dirty="0" smtClean="0"/>
                        <a:t> </a:t>
                      </a:r>
                      <a:r>
                        <a:rPr lang="fr-FR" sz="2000" dirty="0" smtClean="0"/>
                        <a:t>VITESSE,</a:t>
                      </a:r>
                      <a:r>
                        <a:rPr lang="fr-FR" sz="2000" baseline="0" dirty="0" smtClean="0"/>
                        <a:t> </a:t>
                      </a:r>
                      <a:r>
                        <a:rPr lang="fr-FR" sz="2000" dirty="0" smtClean="0"/>
                        <a:t>COORDINATION,</a:t>
                      </a:r>
                      <a:r>
                        <a:rPr lang="fr-FR" sz="2000" baseline="0" dirty="0" smtClean="0"/>
                        <a:t> </a:t>
                      </a:r>
                      <a:r>
                        <a:rPr lang="fr-FR" sz="2000" dirty="0" smtClean="0"/>
                        <a:t>PRÉCISION</a:t>
                      </a:r>
                      <a:r>
                        <a:rPr lang="mr-IN" sz="2000" dirty="0" smtClean="0"/>
                        <a:t>…</a:t>
                      </a:r>
                      <a:endParaRPr lang="fr-FR" sz="2000" dirty="0" smtClean="0"/>
                    </a:p>
                    <a:p>
                      <a:endParaRPr lang="fr-FR" sz="2000" dirty="0"/>
                    </a:p>
                  </a:txBody>
                  <a:tcPr/>
                </a:tc>
              </a:tr>
              <a:tr h="6534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t>SOCIO-AFFECTIF</a:t>
                      </a:r>
                    </a:p>
                  </a:txBody>
                  <a:tcPr/>
                </a:tc>
                <a:tc>
                  <a:txBody>
                    <a:bodyPr/>
                    <a:lstStyle/>
                    <a:p>
                      <a:r>
                        <a:rPr lang="fr-FR" sz="2000" dirty="0" smtClean="0"/>
                        <a:t>VALEURS,</a:t>
                      </a:r>
                      <a:r>
                        <a:rPr lang="fr-FR" sz="2000" baseline="0" dirty="0" smtClean="0"/>
                        <a:t> </a:t>
                      </a:r>
                      <a:r>
                        <a:rPr lang="fr-FR" sz="2000" dirty="0" smtClean="0"/>
                        <a:t>ATTITUDES,</a:t>
                      </a:r>
                      <a:r>
                        <a:rPr lang="fr-FR" sz="2000" baseline="0" dirty="0" smtClean="0"/>
                        <a:t> </a:t>
                      </a:r>
                      <a:r>
                        <a:rPr lang="fr-FR" sz="2000" dirty="0" smtClean="0"/>
                        <a:t>COMPORTEMENT</a:t>
                      </a:r>
                      <a:r>
                        <a:rPr lang="mr-IN" sz="2000" dirty="0" smtClean="0"/>
                        <a:t>…</a:t>
                      </a:r>
                      <a:endParaRPr lang="fr-FR" sz="2000" dirty="0" smtClean="0"/>
                    </a:p>
                  </a:txBody>
                  <a:tcPr/>
                </a:tc>
              </a:tr>
              <a:tr h="6534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t>MÉTACOGNITIF</a:t>
                      </a:r>
                    </a:p>
                    <a:p>
                      <a:endParaRPr lang="fr-FR"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t>RÉFLEXION SUR SON PROPRE APPRENTISSAGE</a:t>
                      </a:r>
                    </a:p>
                  </a:txBody>
                  <a:tcPr/>
                </a:tc>
              </a:tr>
            </a:tbl>
          </a:graphicData>
        </a:graphic>
      </p:graphicFrame>
      <p:sp>
        <p:nvSpPr>
          <p:cNvPr id="9" name="Légende encadrée 1 8"/>
          <p:cNvSpPr/>
          <p:nvPr/>
        </p:nvSpPr>
        <p:spPr>
          <a:xfrm>
            <a:off x="2772884" y="2882917"/>
            <a:ext cx="4886794" cy="719528"/>
          </a:xfrm>
          <a:prstGeom prst="borderCallout1">
            <a:avLst>
              <a:gd name="adj1" fmla="val 18750"/>
              <a:gd name="adj2" fmla="val -8333"/>
              <a:gd name="adj3" fmla="val -63049"/>
              <a:gd name="adj4" fmla="val -29224"/>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Probablement celui que nous évaluons le plus dans nos formations académiques</a:t>
            </a:r>
            <a:endParaRPr lang="fr-FR" dirty="0">
              <a:solidFill>
                <a:schemeClr val="tx1"/>
              </a:solidFill>
            </a:endParaRPr>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09302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3" name="ZoneTexte 2"/>
          <p:cNvSpPr txBox="1"/>
          <p:nvPr/>
        </p:nvSpPr>
        <p:spPr>
          <a:xfrm>
            <a:off x="2836631" y="164220"/>
            <a:ext cx="5305243" cy="830997"/>
          </a:xfrm>
          <a:prstGeom prst="rect">
            <a:avLst/>
          </a:prstGeom>
          <a:noFill/>
        </p:spPr>
        <p:txBody>
          <a:bodyPr wrap="square" rtlCol="0">
            <a:spAutoFit/>
          </a:bodyPr>
          <a:lstStyle/>
          <a:p>
            <a:pPr algn="ctr"/>
            <a:r>
              <a:rPr lang="fr-FR" sz="2400" b="1" dirty="0" smtClean="0"/>
              <a:t>TYPES DE SAVOIR DANS LE DOMAINE COGNITIF</a:t>
            </a:r>
            <a:endParaRPr lang="fr-FR" sz="2400" dirty="0"/>
          </a:p>
        </p:txBody>
      </p:sp>
      <p:pic>
        <p:nvPicPr>
          <p:cNvPr id="4" name="Image 3"/>
          <p:cNvPicPr>
            <a:picLocks noChangeAspect="1"/>
          </p:cNvPicPr>
          <p:nvPr/>
        </p:nvPicPr>
        <p:blipFill>
          <a:blip r:embed="rId2"/>
          <a:stretch>
            <a:fillRect/>
          </a:stretch>
        </p:blipFill>
        <p:spPr>
          <a:xfrm>
            <a:off x="0" y="0"/>
            <a:ext cx="2772884" cy="1124744"/>
          </a:xfrm>
          <a:prstGeom prst="rect">
            <a:avLst/>
          </a:prstGeom>
        </p:spPr>
      </p:pic>
      <p:sp>
        <p:nvSpPr>
          <p:cNvPr id="5" name="ZoneTexte 4"/>
          <p:cNvSpPr txBox="1"/>
          <p:nvPr/>
        </p:nvSpPr>
        <p:spPr>
          <a:xfrm>
            <a:off x="377787" y="1650968"/>
            <a:ext cx="7764087" cy="3323987"/>
          </a:xfrm>
          <a:prstGeom prst="rect">
            <a:avLst/>
          </a:prstGeom>
          <a:noFill/>
        </p:spPr>
        <p:txBody>
          <a:bodyPr wrap="square" rtlCol="0">
            <a:spAutoFit/>
          </a:bodyPr>
          <a:lstStyle/>
          <a:p>
            <a:pPr marL="285750" indent="-285750">
              <a:lnSpc>
                <a:spcPct val="150000"/>
              </a:lnSpc>
              <a:buFont typeface="Arial" charset="0"/>
              <a:buChar char="•"/>
            </a:pPr>
            <a:r>
              <a:rPr lang="fr-FR" sz="2000" b="1" dirty="0" smtClean="0"/>
              <a:t>CONNAISSANCES DÉCLARATIVES : faits, règles, principes</a:t>
            </a:r>
            <a:r>
              <a:rPr lang="mr-IN" sz="2000" b="1" dirty="0" smtClean="0"/>
              <a:t>…</a:t>
            </a:r>
            <a:endParaRPr lang="fr-FR" sz="2000" b="1" dirty="0" smtClean="0"/>
          </a:p>
          <a:p>
            <a:pPr marL="285750" indent="-285750">
              <a:lnSpc>
                <a:spcPct val="150000"/>
              </a:lnSpc>
              <a:buFont typeface="Arial" charset="0"/>
              <a:buChar char="•"/>
            </a:pPr>
            <a:endParaRPr lang="fr-FR" sz="2000" b="1" dirty="0"/>
          </a:p>
          <a:p>
            <a:pPr marL="285750" indent="-285750">
              <a:lnSpc>
                <a:spcPct val="150000"/>
              </a:lnSpc>
              <a:buFont typeface="Arial" charset="0"/>
              <a:buChar char="•"/>
            </a:pPr>
            <a:endParaRPr lang="fr-FR" sz="2000" b="1" dirty="0" smtClean="0"/>
          </a:p>
          <a:p>
            <a:pPr marL="285750" indent="-285750">
              <a:lnSpc>
                <a:spcPct val="150000"/>
              </a:lnSpc>
              <a:buFont typeface="Arial" charset="0"/>
              <a:buChar char="•"/>
            </a:pPr>
            <a:r>
              <a:rPr lang="fr-FR" sz="2000" b="1" dirty="0"/>
              <a:t>CONNAISSANCES </a:t>
            </a:r>
            <a:r>
              <a:rPr lang="fr-FR" sz="2000" b="1" dirty="0" smtClean="0"/>
              <a:t>PROCÉDURALES : savoir-faire dans l’action</a:t>
            </a:r>
          </a:p>
          <a:p>
            <a:pPr marL="285750" indent="-285750">
              <a:lnSpc>
                <a:spcPct val="150000"/>
              </a:lnSpc>
              <a:buFont typeface="Arial" charset="0"/>
              <a:buChar char="•"/>
            </a:pPr>
            <a:endParaRPr lang="fr-FR" sz="2000" b="1" dirty="0"/>
          </a:p>
          <a:p>
            <a:pPr marL="285750" indent="-285750">
              <a:lnSpc>
                <a:spcPct val="150000"/>
              </a:lnSpc>
              <a:buFont typeface="Arial" charset="0"/>
              <a:buChar char="•"/>
            </a:pPr>
            <a:endParaRPr lang="fr-FR" sz="2000" b="1" dirty="0" smtClean="0"/>
          </a:p>
          <a:p>
            <a:pPr marL="285750" indent="-285750">
              <a:lnSpc>
                <a:spcPct val="150000"/>
              </a:lnSpc>
              <a:buFont typeface="Arial" charset="0"/>
              <a:buChar char="•"/>
            </a:pPr>
            <a:r>
              <a:rPr lang="fr-FR" sz="2000" b="1" dirty="0"/>
              <a:t>CONNAISSANCES </a:t>
            </a:r>
            <a:r>
              <a:rPr lang="fr-FR" sz="2000" b="1" dirty="0" smtClean="0"/>
              <a:t>CONDITIONNELLES : conditions de l’action</a:t>
            </a:r>
            <a:endParaRPr lang="fr-FR" sz="2000" dirty="0"/>
          </a:p>
        </p:txBody>
      </p:sp>
      <p:sp>
        <p:nvSpPr>
          <p:cNvPr id="7" name="Légende encadrée 1 6"/>
          <p:cNvSpPr/>
          <p:nvPr/>
        </p:nvSpPr>
        <p:spPr>
          <a:xfrm>
            <a:off x="2323475" y="2295207"/>
            <a:ext cx="4886794" cy="719528"/>
          </a:xfrm>
          <a:prstGeom prst="borderCallout1">
            <a:avLst>
              <a:gd name="adj1" fmla="val 18750"/>
              <a:gd name="adj2" fmla="val -8333"/>
              <a:gd name="adj3" fmla="val -22917"/>
              <a:gd name="adj4" fmla="val -13861"/>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Être capable de décrire comment intégrer une fonction</a:t>
            </a:r>
            <a:endParaRPr lang="fr-FR" dirty="0">
              <a:solidFill>
                <a:schemeClr val="tx1"/>
              </a:solidFill>
            </a:endParaRPr>
          </a:p>
        </p:txBody>
      </p:sp>
      <p:sp>
        <p:nvSpPr>
          <p:cNvPr id="8" name="Légende encadrée 1 7"/>
          <p:cNvSpPr/>
          <p:nvPr/>
        </p:nvSpPr>
        <p:spPr>
          <a:xfrm>
            <a:off x="2323475" y="3670399"/>
            <a:ext cx="4886794" cy="719528"/>
          </a:xfrm>
          <a:prstGeom prst="borderCallout1">
            <a:avLst>
              <a:gd name="adj1" fmla="val 18750"/>
              <a:gd name="adj2" fmla="val -8333"/>
              <a:gd name="adj3" fmla="val -22917"/>
              <a:gd name="adj4" fmla="val -13861"/>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Être </a:t>
            </a:r>
            <a:r>
              <a:rPr lang="fr-FR" smtClean="0">
                <a:solidFill>
                  <a:schemeClr val="tx1"/>
                </a:solidFill>
              </a:rPr>
              <a:t>capable d’intégrer </a:t>
            </a:r>
            <a:r>
              <a:rPr lang="fr-FR" dirty="0" smtClean="0">
                <a:solidFill>
                  <a:schemeClr val="tx1"/>
                </a:solidFill>
              </a:rPr>
              <a:t>une fonction</a:t>
            </a:r>
            <a:endParaRPr lang="fr-FR" dirty="0">
              <a:solidFill>
                <a:schemeClr val="tx1"/>
              </a:solidFill>
            </a:endParaRPr>
          </a:p>
        </p:txBody>
      </p:sp>
      <p:sp>
        <p:nvSpPr>
          <p:cNvPr id="9" name="Légende encadrée 1 8"/>
          <p:cNvSpPr/>
          <p:nvPr/>
        </p:nvSpPr>
        <p:spPr>
          <a:xfrm>
            <a:off x="2323475" y="5045592"/>
            <a:ext cx="4886794" cy="719528"/>
          </a:xfrm>
          <a:prstGeom prst="borderCallout1">
            <a:avLst>
              <a:gd name="adj1" fmla="val 18750"/>
              <a:gd name="adj2" fmla="val -8333"/>
              <a:gd name="adj3" fmla="val -22917"/>
              <a:gd name="adj4" fmla="val -13861"/>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Être capable de choisir entre différentes techniques d’intégration numériques</a:t>
            </a:r>
            <a:endParaRPr lang="fr-FR" dirty="0">
              <a:solidFill>
                <a:schemeClr val="tx1"/>
              </a:solidFill>
            </a:endParaRPr>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2226249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24744"/>
            <a:ext cx="9144000" cy="45719"/>
          </a:xfrm>
          <a:prstGeom prst="rect">
            <a:avLst/>
          </a:prstGeom>
          <a:gradFill flip="none" rotWithShape="1">
            <a:gsLst>
              <a:gs pos="0">
                <a:srgbClr val="FFC000"/>
              </a:gs>
              <a:gs pos="100000">
                <a:srgbClr val="0062A8"/>
              </a:gs>
              <a:gs pos="90000">
                <a:srgbClr val="0062A8"/>
              </a:gs>
              <a:gs pos="78000">
                <a:srgbClr val="7030A0">
                  <a:alpha val="96000"/>
                </a:srgbClr>
              </a:gs>
              <a:gs pos="65000">
                <a:srgbClr val="FF0000"/>
              </a:gs>
              <a:gs pos="52000">
                <a:srgbClr val="FF0000"/>
              </a:gs>
              <a:gs pos="39000">
                <a:srgbClr val="E47928"/>
              </a:gs>
              <a:gs pos="26000">
                <a:srgbClr val="E47928"/>
              </a:gs>
              <a:gs pos="1300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p:txBody>
      </p:sp>
      <p:sp>
        <p:nvSpPr>
          <p:cNvPr id="4" name="ZoneTexte 3"/>
          <p:cNvSpPr txBox="1"/>
          <p:nvPr/>
        </p:nvSpPr>
        <p:spPr>
          <a:xfrm>
            <a:off x="2836631" y="164220"/>
            <a:ext cx="5305243" cy="830997"/>
          </a:xfrm>
          <a:prstGeom prst="rect">
            <a:avLst/>
          </a:prstGeom>
          <a:noFill/>
        </p:spPr>
        <p:txBody>
          <a:bodyPr wrap="square" rtlCol="0">
            <a:spAutoFit/>
          </a:bodyPr>
          <a:lstStyle/>
          <a:p>
            <a:pPr algn="ctr"/>
            <a:r>
              <a:rPr lang="fr-FR" sz="2400" b="1" dirty="0" smtClean="0"/>
              <a:t>NIVEAUX DE SAVOIR DANS LE DOMAINE COGNITIF </a:t>
            </a:r>
            <a:r>
              <a:rPr lang="mr-IN" sz="2400" b="1" dirty="0" smtClean="0"/>
              <a:t>–</a:t>
            </a:r>
            <a:r>
              <a:rPr lang="fr-FR" sz="2400" b="1" dirty="0" smtClean="0"/>
              <a:t> taxonomie de Bloom</a:t>
            </a:r>
            <a:endParaRPr lang="fr-FR" sz="2400" dirty="0"/>
          </a:p>
        </p:txBody>
      </p:sp>
      <p:pic>
        <p:nvPicPr>
          <p:cNvPr id="5" name="Image 4"/>
          <p:cNvPicPr>
            <a:picLocks noChangeAspect="1"/>
          </p:cNvPicPr>
          <p:nvPr/>
        </p:nvPicPr>
        <p:blipFill>
          <a:blip r:embed="rId2"/>
          <a:stretch>
            <a:fillRect/>
          </a:stretch>
        </p:blipFill>
        <p:spPr>
          <a:xfrm>
            <a:off x="0" y="0"/>
            <a:ext cx="2772884" cy="1124744"/>
          </a:xfrm>
          <a:prstGeom prst="rect">
            <a:avLst/>
          </a:prstGeom>
        </p:spPr>
      </p:pic>
      <p:pic>
        <p:nvPicPr>
          <p:cNvPr id="2054" name="Picture 6" descr="omparaison Taxonomie.png"/>
          <p:cNvPicPr>
            <a:picLocks noChangeAspect="1" noChangeArrowheads="1"/>
          </p:cNvPicPr>
          <p:nvPr/>
        </p:nvPicPr>
        <p:blipFill rotWithShape="1">
          <a:blip r:embed="rId3">
            <a:extLst>
              <a:ext uri="{28A0092B-C50C-407E-A947-70E740481C1C}">
                <a14:useLocalDpi xmlns:a14="http://schemas.microsoft.com/office/drawing/2010/main" val="0"/>
              </a:ext>
            </a:extLst>
          </a:blip>
          <a:srcRect r="835"/>
          <a:stretch/>
        </p:blipFill>
        <p:spPr bwMode="auto">
          <a:xfrm>
            <a:off x="0" y="1170463"/>
            <a:ext cx="8450981" cy="568753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2916859" y="1299990"/>
            <a:ext cx="2521011" cy="2308324"/>
          </a:xfrm>
          <a:prstGeom prst="rect">
            <a:avLst/>
          </a:prstGeom>
        </p:spPr>
        <p:txBody>
          <a:bodyPr wrap="square">
            <a:spAutoFit/>
          </a:bodyPr>
          <a:lstStyle/>
          <a:p>
            <a:pPr algn="ctr"/>
            <a:r>
              <a:rPr lang="fr-FR" b="1" dirty="0"/>
              <a:t>six niveaux</a:t>
            </a:r>
            <a:r>
              <a:rPr lang="fr-FR" dirty="0"/>
              <a:t> de comportement intellectuel qui sont importants pour l’apprentissage. </a:t>
            </a:r>
            <a:r>
              <a:rPr lang="fr-FR" dirty="0" smtClean="0"/>
              <a:t>Ordonnés </a:t>
            </a:r>
            <a:r>
              <a:rPr lang="fr-FR" dirty="0"/>
              <a:t>du </a:t>
            </a:r>
            <a:r>
              <a:rPr lang="fr-FR" b="1" dirty="0"/>
              <a:t>simple vers le complexe</a:t>
            </a:r>
            <a:r>
              <a:rPr lang="fr-FR" dirty="0"/>
              <a:t> et du </a:t>
            </a:r>
            <a:r>
              <a:rPr lang="fr-FR" b="1" dirty="0"/>
              <a:t>concret vers l’abstrait</a:t>
            </a:r>
            <a:endParaRPr lang="fr-FR" dirty="0"/>
          </a:p>
        </p:txBody>
      </p:sp>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361894" y="3072315"/>
            <a:ext cx="6857998" cy="713372"/>
          </a:xfrm>
          <a:prstGeom prst="rect">
            <a:avLst/>
          </a:prstGeom>
        </p:spPr>
      </p:pic>
    </p:spTree>
    <p:extLst>
      <p:ext uri="{BB962C8B-B14F-4D97-AF65-F5344CB8AC3E}">
        <p14:creationId xmlns:p14="http://schemas.microsoft.com/office/powerpoint/2010/main" val="15598711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jdacency">
  <a:themeElements>
    <a:clrScheme name="Ajd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jd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jd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Ajdacency.thmx</Template>
  <TotalTime>2816</TotalTime>
  <Words>1187</Words>
  <Application>Microsoft Office PowerPoint</Application>
  <PresentationFormat>Affichage à l'écran (4:3)</PresentationFormat>
  <Paragraphs>233</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Ajdacency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YODATECH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Dominique RABEYROLLES</dc:creator>
  <cp:lastModifiedBy>Emilie Lheritier</cp:lastModifiedBy>
  <cp:revision>160</cp:revision>
  <cp:lastPrinted>2018-05-12T13:44:18Z</cp:lastPrinted>
  <dcterms:created xsi:type="dcterms:W3CDTF">2016-03-05T14:30:37Z</dcterms:created>
  <dcterms:modified xsi:type="dcterms:W3CDTF">2018-06-08T14:25:30Z</dcterms:modified>
</cp:coreProperties>
</file>